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30"/>
  </p:notesMasterIdLst>
  <p:sldIdLst>
    <p:sldId id="1645" r:id="rId3"/>
    <p:sldId id="256" r:id="rId4"/>
    <p:sldId id="257" r:id="rId5"/>
    <p:sldId id="1644" r:id="rId6"/>
    <p:sldId id="258" r:id="rId7"/>
    <p:sldId id="1646" r:id="rId8"/>
    <p:sldId id="1647" r:id="rId9"/>
    <p:sldId id="1575" r:id="rId10"/>
    <p:sldId id="1576" r:id="rId11"/>
    <p:sldId id="1649" r:id="rId12"/>
    <p:sldId id="1554" r:id="rId13"/>
    <p:sldId id="1650" r:id="rId14"/>
    <p:sldId id="1569" r:id="rId15"/>
    <p:sldId id="1556" r:id="rId16"/>
    <p:sldId id="1653" r:id="rId17"/>
    <p:sldId id="1654" r:id="rId18"/>
    <p:sldId id="1558" r:id="rId19"/>
    <p:sldId id="1559" r:id="rId20"/>
    <p:sldId id="1557" r:id="rId21"/>
    <p:sldId id="1655" r:id="rId22"/>
    <p:sldId id="1651" r:id="rId23"/>
    <p:sldId id="1561" r:id="rId24"/>
    <p:sldId id="1656" r:id="rId25"/>
    <p:sldId id="1567" r:id="rId26"/>
    <p:sldId id="1658" r:id="rId27"/>
    <p:sldId id="4998" r:id="rId28"/>
    <p:sldId id="1659"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F63488-61C1-40E9-A007-2895F157E802}">
          <p14:sldIdLst>
            <p14:sldId id="1645"/>
          </p14:sldIdLst>
        </p14:section>
        <p14:section name="Intro" id="{B3A916D9-30C6-477B-B069-76D1E8587174}">
          <p14:sldIdLst>
            <p14:sldId id="256"/>
            <p14:sldId id="257"/>
            <p14:sldId id="1644"/>
          </p14:sldIdLst>
        </p14:section>
        <p14:section name="Getting Started Minecraft" id="{13946BD7-B098-4DEC-9ADF-85684D5FBE83}">
          <p14:sldIdLst>
            <p14:sldId id="258"/>
            <p14:sldId id="1646"/>
            <p14:sldId id="1647"/>
            <p14:sldId id="1575"/>
            <p14:sldId id="1576"/>
          </p14:sldIdLst>
        </p14:section>
        <p14:section name="Getting Started MakeCode" id="{281292A7-0E58-40CD-B242-3B3FCD352D53}">
          <p14:sldIdLst>
            <p14:sldId id="1649"/>
            <p14:sldId id="1554"/>
            <p14:sldId id="1650"/>
            <p14:sldId id="1569"/>
          </p14:sldIdLst>
        </p14:section>
        <p14:section name="Coding 1" id="{988CD767-D51F-4ACA-946B-2288E2F6DCB7}">
          <p14:sldIdLst>
            <p14:sldId id="1556"/>
            <p14:sldId id="1653"/>
            <p14:sldId id="1654"/>
          </p14:sldIdLst>
        </p14:section>
        <p14:section name="Coding 2" id="{F42EB82A-DF62-4386-8006-15AB4AEEA3A5}">
          <p14:sldIdLst>
            <p14:sldId id="1558"/>
            <p14:sldId id="1559"/>
            <p14:sldId id="1557"/>
            <p14:sldId id="1655"/>
          </p14:sldIdLst>
        </p14:section>
        <p14:section name="Coding 3" id="{D8201C39-E752-4278-A051-7BEDFD86945A}">
          <p14:sldIdLst>
            <p14:sldId id="1651"/>
            <p14:sldId id="1561"/>
            <p14:sldId id="1656"/>
          </p14:sldIdLst>
        </p14:section>
        <p14:section name="Free Code" id="{BFE53E7A-BD37-4FD9-9818-1D48D33104E8}">
          <p14:sldIdLst>
            <p14:sldId id="1567"/>
            <p14:sldId id="1658"/>
          </p14:sldIdLst>
        </p14:section>
        <p14:section name="Close" id="{7E2C9D4C-2216-4C1F-9816-79AAC0D00455}">
          <p14:sldIdLst>
            <p14:sldId id="4998"/>
            <p14:sldId id="165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Russell" initials="JR" lastIdx="2" clrIdx="0">
    <p:extLst>
      <p:ext uri="{19B8F6BF-5375-455C-9EA6-DF929625EA0E}">
        <p15:presenceInfo xmlns:p15="http://schemas.microsoft.com/office/powerpoint/2012/main" userId="S::jacqchen@microsoft.com::81a144da-050a-4f85-8001-e4b829a20f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C6C6"/>
    <a:srgbClr val="008575"/>
    <a:srgbClr val="3C5339"/>
    <a:srgbClr val="346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1126" autoAdjust="0"/>
  </p:normalViewPr>
  <p:slideViewPr>
    <p:cSldViewPr snapToGrid="0">
      <p:cViewPr varScale="1">
        <p:scale>
          <a:sx n="139" d="100"/>
          <a:sy n="139" d="100"/>
        </p:scale>
        <p:origin x="804" y="13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ustomXml" Target="../customXml/item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17593-9120-40F4-9044-3113A97FA852}"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DD5AAD-CAB0-445E-BB18-1AFCFAADD308}" type="slidenum">
              <a:rPr lang="en-US" smtClean="0"/>
              <a:t>‹#›</a:t>
            </a:fld>
            <a:endParaRPr lang="en-US"/>
          </a:p>
        </p:txBody>
      </p:sp>
    </p:spTree>
    <p:extLst>
      <p:ext uri="{BB962C8B-B14F-4D97-AF65-F5344CB8AC3E}">
        <p14:creationId xmlns:p14="http://schemas.microsoft.com/office/powerpoint/2010/main" val="3191985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5AAD-CAB0-445E-BB18-1AFCFAADD308}" type="slidenum">
              <a:rPr lang="en-US" smtClean="0"/>
              <a:t>1</a:t>
            </a:fld>
            <a:endParaRPr lang="en-US"/>
          </a:p>
        </p:txBody>
      </p:sp>
    </p:spTree>
    <p:extLst>
      <p:ext uri="{BB962C8B-B14F-4D97-AF65-F5344CB8AC3E}">
        <p14:creationId xmlns:p14="http://schemas.microsoft.com/office/powerpoint/2010/main" val="3013209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Alright, let’s get started Coding!</a:t>
            </a:r>
          </a:p>
          <a:p>
            <a:pPr marL="171450" indent="-171450">
              <a:buFont typeface="Arial" panose="020B0604020202020204" pitchFamily="34" charset="0"/>
              <a:buChar char="•"/>
            </a:pPr>
            <a:r>
              <a:rPr lang="en-US" dirty="0"/>
              <a:t>Press C to open up the Code Builder window</a:t>
            </a:r>
          </a:p>
          <a:p>
            <a:pPr marL="171450" indent="-171450">
              <a:buFont typeface="Arial" panose="020B0604020202020204" pitchFamily="34" charset="0"/>
              <a:buChar char="•"/>
            </a:pPr>
            <a:r>
              <a:rPr lang="en-US" dirty="0"/>
              <a:t>Select MakeCode if you need to (Note – should only have to do this the first time on each computer)</a:t>
            </a:r>
          </a:p>
          <a:p>
            <a:pPr marL="171450" indent="-171450">
              <a:buFont typeface="Arial" panose="020B0604020202020204" pitchFamily="34" charset="0"/>
              <a:buChar char="•"/>
            </a:pPr>
            <a:r>
              <a:rPr lang="en-US" dirty="0"/>
              <a:t>You should see the MakeCode Home page</a:t>
            </a:r>
          </a:p>
          <a:p>
            <a:pPr marL="171450" indent="-171450">
              <a:buFont typeface="Arial" panose="020B0604020202020204" pitchFamily="34" charset="0"/>
              <a:buChar char="•"/>
            </a:pPr>
            <a:r>
              <a:rPr lang="en-US" dirty="0"/>
              <a:t>Expand to Full Screen (if it’s not already)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CDD5AAD-CAB0-445E-BB18-1AFCFAADD308}" type="slidenum">
              <a:rPr lang="en-US" smtClean="0"/>
              <a:t>10</a:t>
            </a:fld>
            <a:endParaRPr lang="en-US"/>
          </a:p>
        </p:txBody>
      </p:sp>
    </p:spTree>
    <p:extLst>
      <p:ext uri="{BB962C8B-B14F-4D97-AF65-F5344CB8AC3E}">
        <p14:creationId xmlns:p14="http://schemas.microsoft.com/office/powerpoint/2010/main" val="2740016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MakeCode Home Screen, you can find:</a:t>
            </a:r>
          </a:p>
          <a:p>
            <a:pPr marL="628650" lvl="1" indent="-171450">
              <a:buFont typeface="Arial" panose="020B0604020202020204" pitchFamily="34" charset="0"/>
              <a:buChar char="•"/>
            </a:pPr>
            <a:r>
              <a:rPr lang="en-US" dirty="0"/>
              <a:t>Your recent projects</a:t>
            </a:r>
          </a:p>
          <a:p>
            <a:pPr marL="628650" lvl="1" indent="-171450">
              <a:buFont typeface="Arial" panose="020B0604020202020204" pitchFamily="34" charset="0"/>
              <a:buChar char="•"/>
            </a:pPr>
            <a:r>
              <a:rPr lang="en-US" dirty="0"/>
              <a:t>Step-by-step tutorials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code samples categorized into different areas</a:t>
            </a:r>
          </a:p>
          <a:p>
            <a:pPr marL="171450" indent="-171450">
              <a:buFont typeface="Arial" panose="020B0604020202020204" pitchFamily="34" charset="0"/>
              <a:buChar char="•"/>
            </a:pPr>
            <a:r>
              <a:rPr lang="en-US" dirty="0"/>
              <a:t>Let’s go ahead and click on the green button to create a New Project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24065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the MakeCode editor:</a:t>
            </a:r>
          </a:p>
          <a:p>
            <a:pPr marL="171450" indent="-171450">
              <a:buFont typeface="Arial" panose="020B0604020202020204" pitchFamily="34" charset="0"/>
              <a:buChar char="•"/>
            </a:pPr>
            <a:r>
              <a:rPr lang="en-US" dirty="0"/>
              <a:t>On the left side is the block Toolbox with different categories of code blocks that you can use in your program</a:t>
            </a:r>
          </a:p>
          <a:p>
            <a:pPr marL="171450" indent="-171450">
              <a:buFont typeface="Arial" panose="020B0604020202020204" pitchFamily="34" charset="0"/>
              <a:buChar char="•"/>
            </a:pPr>
            <a:r>
              <a:rPr lang="en-US" dirty="0"/>
              <a:t>On the right side is the programming Workspace where we’ll be constructing our programs and mods</a:t>
            </a:r>
          </a:p>
          <a:p>
            <a:pPr marL="171450" indent="-171450">
              <a:buFont typeface="Arial" panose="020B0604020202020204" pitchFamily="34" charset="0"/>
              <a:buChar char="•"/>
            </a:pPr>
            <a:r>
              <a:rPr lang="en-US" dirty="0"/>
              <a:t>Disabled blocks look grey when they’re not connected to a top-level event handler – this means they won’t run in your program</a:t>
            </a:r>
          </a:p>
          <a:p>
            <a:pPr marL="171450" indent="-171450">
              <a:buFont typeface="Arial" panose="020B0604020202020204" pitchFamily="34" charset="0"/>
              <a:buChar char="•"/>
            </a:pPr>
            <a:r>
              <a:rPr lang="en-US" dirty="0"/>
              <a:t>Delete blocks by dragging and dropping back on the Toolbox, or select and press the Delete key on your keyboard, or right-click and select Delete Block</a:t>
            </a:r>
          </a:p>
          <a:p>
            <a:pPr marL="171450" indent="-171450">
              <a:buFont typeface="Arial" panose="020B0604020202020204" pitchFamily="34" charset="0"/>
              <a:buChar char="•"/>
            </a:pPr>
            <a:r>
              <a:rPr lang="en-US" dirty="0"/>
              <a:t>Green Arrow button will put you back into the Minecraft game where your code will be running</a:t>
            </a:r>
          </a:p>
          <a:p>
            <a:pPr marL="171450" indent="-171450">
              <a:buFont typeface="Arial" panose="020B0604020202020204" pitchFamily="34" charset="0"/>
              <a:buChar char="•"/>
            </a:pPr>
            <a:r>
              <a:rPr lang="en-US" dirty="0"/>
              <a:t>To open up the MakeCode editor again, press the C key on the keyboard</a:t>
            </a:r>
          </a:p>
          <a:p>
            <a:endParaRPr lang="en-US" dirty="0"/>
          </a:p>
        </p:txBody>
      </p:sp>
      <p:sp>
        <p:nvSpPr>
          <p:cNvPr id="4" name="Slide Number Placeholder 3"/>
          <p:cNvSpPr>
            <a:spLocks noGrp="1"/>
          </p:cNvSpPr>
          <p:nvPr>
            <p:ph type="sldNum" sz="quarter" idx="5"/>
          </p:nvPr>
        </p:nvSpPr>
        <p:spPr/>
        <p:txBody>
          <a:bodyPr/>
          <a:lstStyle/>
          <a:p>
            <a:fld id="{2CDD5AAD-CAB0-445E-BB18-1AFCFAADD308}" type="slidenum">
              <a:rPr lang="en-US" smtClean="0"/>
              <a:t>12</a:t>
            </a:fld>
            <a:endParaRPr lang="en-US"/>
          </a:p>
        </p:txBody>
      </p:sp>
    </p:spTree>
    <p:extLst>
      <p:ext uri="{BB962C8B-B14F-4D97-AF65-F5344CB8AC3E}">
        <p14:creationId xmlns:p14="http://schemas.microsoft.com/office/powerpoint/2010/main" val="1812894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the Toggle button on the top, you can switch into the JavaScript editor</a:t>
            </a:r>
          </a:p>
          <a:p>
            <a:pPr marL="171450" indent="-171450">
              <a:buFont typeface="Arial" panose="020B0604020202020204" pitchFamily="34" charset="0"/>
              <a:buChar char="•"/>
            </a:pPr>
            <a:r>
              <a:rPr lang="en-US" dirty="0"/>
              <a:t>More advanced students should feel free to program in JavaScript – there is </a:t>
            </a:r>
            <a:r>
              <a:rPr lang="en-US" dirty="0" err="1"/>
              <a:t>intellisense</a:t>
            </a:r>
            <a:r>
              <a:rPr lang="en-US" dirty="0"/>
              <a:t>, code completion and error detection to help you.  </a:t>
            </a:r>
          </a:p>
          <a:p>
            <a:pPr marL="171450" indent="-171450">
              <a:buFont typeface="Arial" panose="020B0604020202020204" pitchFamily="34" charset="0"/>
              <a:buChar char="•"/>
            </a:pPr>
            <a:r>
              <a:rPr lang="en-US" dirty="0"/>
              <a:t>You can also use the Toolbox to drag out code snippets into the programming workspace.</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43179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start off talking about Events</a:t>
            </a:r>
          </a:p>
          <a:p>
            <a:pPr marL="171450" indent="-171450">
              <a:buFont typeface="Arial" panose="020B0604020202020204" pitchFamily="34" charset="0"/>
              <a:buChar char="•"/>
            </a:pPr>
            <a:r>
              <a:rPr lang="en-US" dirty="0"/>
              <a:t>As you all know, an event is some sort of occurrence in time – like a wedding, or like this event Build</a:t>
            </a:r>
          </a:p>
          <a:p>
            <a:pPr marL="171450" indent="-171450">
              <a:buFont typeface="Arial" panose="020B0604020202020204" pitchFamily="34" charset="0"/>
              <a:buChar char="•"/>
            </a:pPr>
            <a:r>
              <a:rPr lang="en-US" dirty="0"/>
              <a:t>But what is an event in Computer Science?</a:t>
            </a:r>
          </a:p>
          <a:p>
            <a:pPr marL="628650" lvl="1" indent="-171450">
              <a:buFont typeface="Arial" panose="020B0604020202020204" pitchFamily="34" charset="0"/>
              <a:buChar char="•"/>
            </a:pPr>
            <a:r>
              <a:rPr lang="en-US" dirty="0"/>
              <a:t>It’s also an occurrence, and we use events to trigger certain actions.  Events are good for telling the computer WHEN to do something.</a:t>
            </a:r>
          </a:p>
          <a:p>
            <a:pPr marL="171450" lvl="0" indent="-171450">
              <a:buFont typeface="Arial" panose="020B0604020202020204" pitchFamily="34" charset="0"/>
              <a:buChar char="•"/>
            </a:pPr>
            <a:r>
              <a:rPr lang="en-US" dirty="0"/>
              <a:t>Some examples of events that trigger actions are “When it starts Raining” is the event, and “Opening an umbrella” is the action</a:t>
            </a:r>
          </a:p>
          <a:p>
            <a:pPr marL="171450" lvl="0" indent="-171450">
              <a:buFont typeface="Arial" panose="020B0604020202020204" pitchFamily="34" charset="0"/>
              <a:buChar char="•"/>
            </a:pPr>
            <a:r>
              <a:rPr lang="en-US" dirty="0"/>
              <a:t>In MakeCode we have special blocks that look like mouths – with a top and bottom lip.  These are called Event Handlers, and the code inside these blocks will run when that event gets triggered.</a:t>
            </a:r>
          </a:p>
          <a:p>
            <a:pPr marL="171450" lvl="0" indent="-171450">
              <a:buFont typeface="Arial" panose="020B0604020202020204" pitchFamily="34" charset="0"/>
              <a:buChar char="•"/>
            </a:pPr>
            <a:r>
              <a:rPr lang="en-US" dirty="0"/>
              <a:t>Who can tell me what event handler I should use if:</a:t>
            </a:r>
          </a:p>
          <a:p>
            <a:pPr marL="628650" lvl="1" indent="-171450">
              <a:buFont typeface="Arial" panose="020B0604020202020204" pitchFamily="34" charset="0"/>
              <a:buChar char="•"/>
            </a:pPr>
            <a:r>
              <a:rPr lang="en-US" dirty="0"/>
              <a:t>I wanted to make it rain when a chicken was killed</a:t>
            </a:r>
          </a:p>
          <a:p>
            <a:pPr marL="628650" lvl="1" indent="-171450">
              <a:buFont typeface="Arial" panose="020B0604020202020204" pitchFamily="34" charset="0"/>
              <a:buChar char="•"/>
            </a:pPr>
            <a:r>
              <a:rPr lang="en-US" dirty="0"/>
              <a:t>I wanted to create a giant hole when I broke a grass block</a:t>
            </a:r>
          </a:p>
          <a:p>
            <a:pPr marL="628650" lvl="1" indent="-171450">
              <a:buFont typeface="Arial" panose="020B0604020202020204" pitchFamily="34" charset="0"/>
              <a:buChar char="•"/>
            </a:pPr>
            <a:r>
              <a:rPr lang="en-US" dirty="0"/>
              <a:t>I wanted to spawn zombie horses continuously</a:t>
            </a:r>
          </a:p>
          <a:p>
            <a:pPr marL="171450" lvl="0" indent="-171450">
              <a:buFont typeface="Arial" panose="020B0604020202020204" pitchFamily="34" charset="0"/>
              <a:buChar char="•"/>
            </a:pPr>
            <a:r>
              <a:rPr lang="en-US" dirty="0"/>
              <a:t>There are a couple special event handler blocks I want to call out here:</a:t>
            </a:r>
          </a:p>
          <a:p>
            <a:pPr marL="628650" lvl="1" indent="-171450">
              <a:buFont typeface="Arial" panose="020B0604020202020204" pitchFamily="34" charset="0"/>
              <a:buChar char="•"/>
            </a:pPr>
            <a:r>
              <a:rPr lang="en-US" dirty="0"/>
              <a:t>The On Chat Command block – allows you to specify a command that you can type in the chat window in the game to run your code</a:t>
            </a:r>
          </a:p>
          <a:p>
            <a:pPr marL="628650" lvl="1" indent="-171450">
              <a:buFont typeface="Arial" panose="020B0604020202020204" pitchFamily="34" charset="0"/>
              <a:buChar char="•"/>
            </a:pPr>
            <a:r>
              <a:rPr lang="en-US" dirty="0"/>
              <a:t>The On Item Used block – will trigger when you have an item in your hand and you right-click</a:t>
            </a:r>
          </a:p>
          <a:p>
            <a:pPr marL="0" lv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78291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Alright, let’s jump into our first coding challenge!</a:t>
            </a:r>
          </a:p>
          <a:p>
            <a:pPr marL="171450" indent="-171450">
              <a:buFont typeface="Arial" panose="020B0604020202020204" pitchFamily="34" charset="0"/>
              <a:buChar char="•"/>
            </a:pPr>
            <a:r>
              <a:rPr lang="en-US" dirty="0"/>
              <a:t>We’re going to use an event to create a trail of flowers behind your player as they walk around in the game</a:t>
            </a:r>
          </a:p>
          <a:p>
            <a:pPr marL="171450" indent="-171450">
              <a:buFont typeface="Arial" panose="020B0604020202020204" pitchFamily="34" charset="0"/>
              <a:buChar char="•"/>
            </a:pPr>
            <a:r>
              <a:rPr lang="en-US" dirty="0"/>
              <a:t>If you get done with this early, try also spawning birds when your player flies and spawning fish when your player swims</a:t>
            </a:r>
          </a:p>
          <a:p>
            <a:pPr marL="171450" indent="-171450">
              <a:buFont typeface="Arial" panose="020B0604020202020204" pitchFamily="34" charset="0"/>
              <a:buChar char="•"/>
            </a:pPr>
            <a:endParaRPr lang="en-US" dirty="0"/>
          </a:p>
          <a:p>
            <a:r>
              <a:rPr lang="en-US" dirty="0"/>
              <a:t>Give hints to beginners:</a:t>
            </a:r>
          </a:p>
          <a:p>
            <a:pPr marL="171450" indent="-171450">
              <a:buFont typeface="Arial" panose="020B0604020202020204" pitchFamily="34" charset="0"/>
              <a:buChar char="•"/>
            </a:pPr>
            <a:r>
              <a:rPr lang="en-US" dirty="0"/>
              <a:t>Use the On Player Walk block in the blue Player category</a:t>
            </a:r>
          </a:p>
          <a:p>
            <a:pPr marL="171450" indent="-171450">
              <a:buFont typeface="Arial" panose="020B0604020202020204" pitchFamily="34" charset="0"/>
              <a:buChar char="•"/>
            </a:pPr>
            <a:r>
              <a:rPr lang="en-US" dirty="0"/>
              <a:t>Use the Place block in the green Blocks category</a:t>
            </a:r>
          </a:p>
          <a:p>
            <a:pPr marL="171450" indent="-171450">
              <a:buFont typeface="Arial" panose="020B0604020202020204" pitchFamily="34" charset="0"/>
              <a:buChar char="•"/>
            </a:pPr>
            <a:r>
              <a:rPr lang="en-US" dirty="0"/>
              <a:t>Don’t worry about the coordinates for now – you can leave them at ~0, ~0, ~0</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Remind students to help each other!  If 1 person has figured it out, they should help others figure it out (but don’t do it for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5 minutes ask for a volunteer to share their solution with the group</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CDD5AAD-CAB0-445E-BB18-1AFCFAADD308}" type="slidenum">
              <a:rPr lang="en-US" smtClean="0"/>
              <a:t>15</a:t>
            </a:fld>
            <a:endParaRPr lang="en-US"/>
          </a:p>
        </p:txBody>
      </p:sp>
    </p:spTree>
    <p:extLst>
      <p:ext uri="{BB962C8B-B14F-4D97-AF65-F5344CB8AC3E}">
        <p14:creationId xmlns:p14="http://schemas.microsoft.com/office/powerpoint/2010/main" val="1141837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https://makecode.com/_H3Cf562q10TC</a:t>
            </a:r>
          </a:p>
        </p:txBody>
      </p:sp>
      <p:sp>
        <p:nvSpPr>
          <p:cNvPr id="4" name="Slide Number Placeholder 3"/>
          <p:cNvSpPr>
            <a:spLocks noGrp="1"/>
          </p:cNvSpPr>
          <p:nvPr>
            <p:ph type="sldNum" sz="quarter" idx="5"/>
          </p:nvPr>
        </p:nvSpPr>
        <p:spPr/>
        <p:txBody>
          <a:bodyPr/>
          <a:lstStyle/>
          <a:p>
            <a:fld id="{2CDD5AAD-CAB0-445E-BB18-1AFCFAADD308}" type="slidenum">
              <a:rPr lang="en-US" smtClean="0"/>
              <a:t>16</a:t>
            </a:fld>
            <a:endParaRPr lang="en-US"/>
          </a:p>
        </p:txBody>
      </p:sp>
    </p:spTree>
    <p:extLst>
      <p:ext uri="{BB962C8B-B14F-4D97-AF65-F5344CB8AC3E}">
        <p14:creationId xmlns:p14="http://schemas.microsoft.com/office/powerpoint/2010/main" val="110087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talk about coordinates in Minecraft</a:t>
            </a:r>
          </a:p>
          <a:p>
            <a:pPr marL="171450" indent="-171450">
              <a:buFont typeface="Arial" panose="020B0604020202020204" pitchFamily="34" charset="0"/>
              <a:buChar char="•"/>
            </a:pPr>
            <a:r>
              <a:rPr lang="en-US" dirty="0"/>
              <a:t>This is a bit tricky</a:t>
            </a:r>
          </a:p>
          <a:p>
            <a:pPr marL="171450" indent="-171450">
              <a:buFont typeface="Arial" panose="020B0604020202020204" pitchFamily="34" charset="0"/>
              <a:buChar char="•"/>
            </a:pPr>
            <a:r>
              <a:rPr lang="en-US" dirty="0"/>
              <a:t>A player has a World Position that is represented by 3 coordinates:</a:t>
            </a:r>
          </a:p>
          <a:p>
            <a:pPr marL="628650" lvl="1" indent="-171450">
              <a:buFont typeface="Arial" panose="020B0604020202020204" pitchFamily="34" charset="0"/>
              <a:buChar char="•"/>
            </a:pPr>
            <a:r>
              <a:rPr lang="en-US" dirty="0"/>
              <a:t>X is a position on the East West axis (positive number is East of the World origin, negative number is West of the World Origin)</a:t>
            </a:r>
          </a:p>
          <a:p>
            <a:pPr marL="628650" lvl="1" indent="-171450">
              <a:buFont typeface="Arial" panose="020B0604020202020204" pitchFamily="34" charset="0"/>
              <a:buChar char="•"/>
            </a:pPr>
            <a:r>
              <a:rPr lang="en-US" dirty="0"/>
              <a:t>Y is a position Up or Down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Z is a position on the North South axis (positive number is South of the World origin, negative number is North of the World Origin)</a:t>
            </a:r>
          </a:p>
          <a:p>
            <a:pPr marL="171450" lvl="0" indent="-171450">
              <a:buFont typeface="Arial" panose="020B0604020202020204" pitchFamily="34" charset="0"/>
              <a:buChar char="•"/>
            </a:pPr>
            <a:r>
              <a:rPr lang="en-US" dirty="0"/>
              <a:t>In addition to a World Position, there are also Relative Positions to the Player’s current position that are denoted with a little tilde or squiggle in front of them</a:t>
            </a:r>
          </a:p>
          <a:p>
            <a:pPr marL="171450" lvl="0" indent="-171450">
              <a:buFont typeface="Arial" panose="020B0604020202020204" pitchFamily="34" charset="0"/>
              <a:buChar char="•"/>
            </a:pPr>
            <a:r>
              <a:rPr lang="en-US" dirty="0"/>
              <a:t>We tend to use these relative coordinates more in our coding</a:t>
            </a:r>
          </a:p>
          <a:p>
            <a:pPr marL="171450" lvl="0" indent="-171450">
              <a:buFont typeface="Arial" panose="020B0604020202020204" pitchFamily="34" charset="0"/>
              <a:buChar char="•"/>
            </a:pPr>
            <a:r>
              <a:rPr lang="en-US" dirty="0"/>
              <a:t>What do you think the position of ~0, ~0, ~0 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2441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player is 2 blocks high in Minecraft</a:t>
            </a:r>
          </a:p>
          <a:p>
            <a:pPr marL="171450" indent="-171450">
              <a:buFont typeface="Arial" panose="020B0604020202020204" pitchFamily="34" charset="0"/>
              <a:buChar char="•"/>
            </a:pPr>
            <a:r>
              <a:rPr lang="en-US" dirty="0"/>
              <a:t>Here are some examples of relative positions to the player in Minecraft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03748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Next challenge will test how well you understand Coordinates!</a:t>
            </a:r>
          </a:p>
          <a:p>
            <a:pPr marL="171450" indent="-171450">
              <a:buFont typeface="Arial" panose="020B0604020202020204" pitchFamily="34" charset="0"/>
              <a:buChar char="•"/>
            </a:pPr>
            <a:r>
              <a:rPr lang="en-US" dirty="0"/>
              <a:t>Use the On Chat Command block to place blocks of glass around your player in a box</a:t>
            </a:r>
          </a:p>
          <a:p>
            <a:pPr marL="171450" indent="-171450">
              <a:buFont typeface="Arial" panose="020B0604020202020204" pitchFamily="34" charset="0"/>
              <a:buChar char="•"/>
            </a:pPr>
            <a:r>
              <a:rPr lang="en-US" dirty="0"/>
              <a:t>You may want to move to a flat area in the world for this</a:t>
            </a:r>
          </a:p>
          <a:p>
            <a:pPr marL="171450" indent="-171450">
              <a:buFont typeface="Arial" panose="020B0604020202020204" pitchFamily="34" charset="0"/>
              <a:buChar char="•"/>
            </a:pPr>
            <a:r>
              <a:rPr lang="en-US" dirty="0"/>
              <a:t>If you get done with this early, try also using the Print block to print messages in front of and above your Player’s location</a:t>
            </a:r>
          </a:p>
          <a:p>
            <a:pPr marL="171450" indent="-171450">
              <a:buFont typeface="Arial" panose="020B0604020202020204" pitchFamily="34" charset="0"/>
              <a:buChar char="•"/>
            </a:pPr>
            <a:r>
              <a:rPr lang="en-US" dirty="0"/>
              <a:t>Or, try to find the Shapes blocks and create a hollow sphere around your player</a:t>
            </a:r>
          </a:p>
          <a:p>
            <a:endParaRPr lang="en-US" dirty="0"/>
          </a:p>
          <a:p>
            <a:r>
              <a:rPr lang="en-US" dirty="0"/>
              <a:t>Give hints to beginners:</a:t>
            </a:r>
          </a:p>
          <a:p>
            <a:pPr marL="171450" indent="-171450">
              <a:buFont typeface="Arial" panose="020B0604020202020204" pitchFamily="34" charset="0"/>
              <a:buChar char="•"/>
            </a:pPr>
            <a:r>
              <a:rPr lang="en-US" dirty="0"/>
              <a:t>Use the On Chat Command in the blue Player category</a:t>
            </a:r>
          </a:p>
          <a:p>
            <a:pPr marL="171450" indent="-171450">
              <a:buFont typeface="Arial" panose="020B0604020202020204" pitchFamily="34" charset="0"/>
              <a:buChar char="•"/>
            </a:pPr>
            <a:r>
              <a:rPr lang="en-US" dirty="0"/>
              <a:t>Type “box” in the command text replacing “jump”</a:t>
            </a:r>
          </a:p>
          <a:p>
            <a:pPr marL="171450" indent="-171450">
              <a:buFont typeface="Arial" panose="020B0604020202020204" pitchFamily="34" charset="0"/>
              <a:buChar char="•"/>
            </a:pPr>
            <a:r>
              <a:rPr lang="en-US" dirty="0"/>
              <a:t>Use the Place blocks in the green Blocks category</a:t>
            </a:r>
          </a:p>
          <a:p>
            <a:pPr marL="171450" indent="-171450">
              <a:buFont typeface="Arial" panose="020B0604020202020204" pitchFamily="34" charset="0"/>
              <a:buChar char="•"/>
            </a:pPr>
            <a:r>
              <a:rPr lang="en-US" dirty="0"/>
              <a:t>Find a glass block (you can type in the Search field)</a:t>
            </a:r>
          </a:p>
          <a:p>
            <a:pPr marL="171450" indent="-171450">
              <a:buFont typeface="Arial" panose="020B0604020202020204" pitchFamily="34" charset="0"/>
              <a:buChar char="•"/>
            </a:pPr>
            <a:r>
              <a:rPr lang="en-US" dirty="0"/>
              <a:t>Think about all the coordinates around the player – above, below, on each side of the player…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more advanced students, explain the Fill block – goes diagonally from top right to bottom left, with an option to replace existing blocks or make hollow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Remind students to help each other!  If 1 person has figured it out, they should help others figure it out (but don’t do it for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5 minutes ask for a volunteer to share their solution with the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13408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Introduce speaker/helper – Name, What you do at Microsoft, What you studied in School</a:t>
            </a:r>
          </a:p>
          <a:p>
            <a:pPr marL="171450" indent="-171450">
              <a:buFont typeface="Arial" panose="020B0604020202020204" pitchFamily="34" charset="0"/>
              <a:buChar char="•"/>
            </a:pPr>
            <a:r>
              <a:rPr lang="en-US" dirty="0"/>
              <a:t>These are beginner level labs.  </a:t>
            </a:r>
          </a:p>
          <a:p>
            <a:pPr marL="628650" lvl="1" indent="-171450">
              <a:buFont typeface="Arial" panose="020B0604020202020204" pitchFamily="34" charset="0"/>
              <a:buChar char="•"/>
            </a:pPr>
            <a:r>
              <a:rPr lang="en-US" dirty="0"/>
              <a:t>There is a big diversity of experience here, and we don’t want to leave anyone behind.  </a:t>
            </a:r>
          </a:p>
          <a:p>
            <a:pPr marL="628650" lvl="1" indent="-171450">
              <a:buFont typeface="Arial" panose="020B0604020202020204" pitchFamily="34" charset="0"/>
              <a:buChar char="•"/>
            </a:pPr>
            <a:r>
              <a:rPr lang="en-US" dirty="0"/>
              <a:t>If you are more advanced – please help others, code in JavaScript (we’ll be running these labs in Blocks), and feel free to add more complexity and experiment with your programs and mods</a:t>
            </a:r>
          </a:p>
          <a:p>
            <a:pPr marL="171450" lvl="0" indent="-171450">
              <a:buFont typeface="Arial" panose="020B0604020202020204" pitchFamily="34" charset="0"/>
              <a:buChar char="•"/>
            </a:pPr>
            <a:r>
              <a:rPr lang="en-US" dirty="0"/>
              <a:t>There is also a DIY area available if you want to continue working on your programs after this lab</a:t>
            </a:r>
          </a:p>
        </p:txBody>
      </p:sp>
      <p:sp>
        <p:nvSpPr>
          <p:cNvPr id="4" name="Slide Number Placeholder 3"/>
          <p:cNvSpPr>
            <a:spLocks noGrp="1"/>
          </p:cNvSpPr>
          <p:nvPr>
            <p:ph type="sldNum" sz="quarter" idx="5"/>
          </p:nvPr>
        </p:nvSpPr>
        <p:spPr/>
        <p:txBody>
          <a:bodyPr/>
          <a:lstStyle/>
          <a:p>
            <a:fld id="{2CDD5AAD-CAB0-445E-BB18-1AFCFAADD308}" type="slidenum">
              <a:rPr lang="en-US" smtClean="0"/>
              <a:t>2</a:t>
            </a:fld>
            <a:endParaRPr lang="en-US"/>
          </a:p>
        </p:txBody>
      </p:sp>
    </p:spTree>
    <p:extLst>
      <p:ext uri="{BB962C8B-B14F-4D97-AF65-F5344CB8AC3E}">
        <p14:creationId xmlns:p14="http://schemas.microsoft.com/office/powerpoint/2010/main" val="1137585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https://makecode.com/_YFY74AREADPW</a:t>
            </a:r>
          </a:p>
        </p:txBody>
      </p:sp>
      <p:sp>
        <p:nvSpPr>
          <p:cNvPr id="4" name="Slide Number Placeholder 3"/>
          <p:cNvSpPr>
            <a:spLocks noGrp="1"/>
          </p:cNvSpPr>
          <p:nvPr>
            <p:ph type="sldNum" sz="quarter" idx="5"/>
          </p:nvPr>
        </p:nvSpPr>
        <p:spPr/>
        <p:txBody>
          <a:bodyPr/>
          <a:lstStyle/>
          <a:p>
            <a:fld id="{2CDD5AAD-CAB0-445E-BB18-1AFCFAADD308}" type="slidenum">
              <a:rPr lang="en-US" smtClean="0"/>
              <a:t>20</a:t>
            </a:fld>
            <a:endParaRPr lang="en-US"/>
          </a:p>
        </p:txBody>
      </p:sp>
    </p:spTree>
    <p:extLst>
      <p:ext uri="{BB962C8B-B14F-4D97-AF65-F5344CB8AC3E}">
        <p14:creationId xmlns:p14="http://schemas.microsoft.com/office/powerpoint/2010/main" val="4143216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next part, we get to work with our Agent which is this cute little Robot that can do stuff for us in the game!</a:t>
            </a:r>
          </a:p>
        </p:txBody>
      </p:sp>
      <p:sp>
        <p:nvSpPr>
          <p:cNvPr id="4" name="Slide Number Placeholder 3"/>
          <p:cNvSpPr>
            <a:spLocks noGrp="1"/>
          </p:cNvSpPr>
          <p:nvPr>
            <p:ph type="sldNum" sz="quarter" idx="5"/>
          </p:nvPr>
        </p:nvSpPr>
        <p:spPr/>
        <p:txBody>
          <a:bodyPr/>
          <a:lstStyle/>
          <a:p>
            <a:fld id="{2CDD5AAD-CAB0-445E-BB18-1AFCFAADD308}" type="slidenum">
              <a:rPr lang="en-US" smtClean="0"/>
              <a:t>21</a:t>
            </a:fld>
            <a:endParaRPr lang="en-US"/>
          </a:p>
        </p:txBody>
      </p:sp>
    </p:spTree>
    <p:extLst>
      <p:ext uri="{BB962C8B-B14F-4D97-AF65-F5344CB8AC3E}">
        <p14:creationId xmlns:p14="http://schemas.microsoft.com/office/powerpoint/2010/main" val="3673135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third and final challenge is to build the walls of a house with your Agent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may want to move to a flat area in the world for this challenge too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 going to give you a little more time to figure this one 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[Let them struggle for a little bit before showing the Hints]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you get done with this early, try also adding a roof to your house, and super advanced students can think about how you could build a Pyramid using recursion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Remind students to help each other!  If 1 person has figured it out, they should help others figure it out (but don’t do it for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After 10 minutes ask for a volunteer to share their solution with the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85183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https://makecode.com/_R54au6c1588a </a:t>
            </a:r>
          </a:p>
        </p:txBody>
      </p:sp>
      <p:sp>
        <p:nvSpPr>
          <p:cNvPr id="4" name="Slide Number Placeholder 3"/>
          <p:cNvSpPr>
            <a:spLocks noGrp="1"/>
          </p:cNvSpPr>
          <p:nvPr>
            <p:ph type="sldNum" sz="quarter" idx="5"/>
          </p:nvPr>
        </p:nvSpPr>
        <p:spPr/>
        <p:txBody>
          <a:bodyPr/>
          <a:lstStyle/>
          <a:p>
            <a:fld id="{2CDD5AAD-CAB0-445E-BB18-1AFCFAADD308}" type="slidenum">
              <a:rPr lang="en-US" smtClean="0"/>
              <a:t>23</a:t>
            </a:fld>
            <a:endParaRPr lang="en-US"/>
          </a:p>
        </p:txBody>
      </p:sp>
    </p:spTree>
    <p:extLst>
      <p:ext uri="{BB962C8B-B14F-4D97-AF65-F5344CB8AC3E}">
        <p14:creationId xmlns:p14="http://schemas.microsoft.com/office/powerpoint/2010/main" val="2878904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 if there is time at the end of the session, give kids some Free Coding time</a:t>
            </a:r>
          </a:p>
          <a:p>
            <a:pPr marL="171450" indent="-171450">
              <a:buFont typeface="Arial" panose="020B0604020202020204" pitchFamily="34" charset="0"/>
              <a:buChar char="•"/>
            </a:pPr>
            <a:r>
              <a:rPr lang="en-US" dirty="0"/>
              <a:t>Here are some additional Coding Challenges and some really cool blocks you can try using</a:t>
            </a:r>
          </a:p>
          <a:p>
            <a:pPr marL="628650" lvl="1" indent="-171450">
              <a:buFont typeface="Arial" panose="020B0604020202020204" pitchFamily="34" charset="0"/>
              <a:buChar char="•"/>
            </a:pPr>
            <a:r>
              <a:rPr lang="en-US" dirty="0"/>
              <a:t>Arrays are a great way to store and iterate through items – try creating arrays of animals or monsters to populate your own Zoo in Minecraft</a:t>
            </a:r>
          </a:p>
          <a:p>
            <a:pPr marL="628650" lvl="1" indent="-171450">
              <a:buFont typeface="Arial" panose="020B0604020202020204" pitchFamily="34" charset="0"/>
              <a:buChar char="•"/>
            </a:pPr>
            <a:r>
              <a:rPr lang="en-US" dirty="0"/>
              <a:t>The Agent can be a bit slow for building – especially if you want to create giant structures.  Try using the Builder blocks to set markers and tracing lines for your builds.</a:t>
            </a:r>
          </a:p>
          <a:p>
            <a:pPr marL="628650" lvl="1" indent="-171450">
              <a:buFont typeface="Arial" panose="020B0604020202020204" pitchFamily="34" charset="0"/>
              <a:buChar char="•"/>
            </a:pPr>
            <a:r>
              <a:rPr lang="en-US" dirty="0"/>
              <a:t>Think about helpful ways to defend players against monster attacks – for example, can you create a monster forcefield around your player?</a:t>
            </a:r>
          </a:p>
          <a:p>
            <a:pPr marL="628650" lvl="1" indent="-171450">
              <a:buFont typeface="Arial" panose="020B0604020202020204" pitchFamily="34" charset="0"/>
              <a:buChar char="•"/>
            </a:pPr>
            <a:r>
              <a:rPr lang="en-US" dirty="0"/>
              <a:t>Give yourself super powers using different effects like Invisibility or Super Speed which you can find in the Mobs category</a:t>
            </a:r>
          </a:p>
          <a:p>
            <a:pPr marL="171450" lvl="0" indent="-171450">
              <a:buFont typeface="Arial" panose="020B0604020202020204" pitchFamily="34" charset="0"/>
              <a:buChar char="•"/>
            </a:pPr>
            <a:r>
              <a:rPr lang="en-US" dirty="0"/>
              <a:t>Note – this is also the point at which students can join and play in each others’ worlds if they want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213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5 minutes until the end of the session, have students share out what they created</a:t>
            </a:r>
          </a:p>
        </p:txBody>
      </p:sp>
      <p:sp>
        <p:nvSpPr>
          <p:cNvPr id="4" name="Slide Number Placeholder 3"/>
          <p:cNvSpPr>
            <a:spLocks noGrp="1"/>
          </p:cNvSpPr>
          <p:nvPr>
            <p:ph type="sldNum" sz="quarter" idx="5"/>
          </p:nvPr>
        </p:nvSpPr>
        <p:spPr/>
        <p:txBody>
          <a:bodyPr/>
          <a:lstStyle/>
          <a:p>
            <a:fld id="{2CDD5AAD-CAB0-445E-BB18-1AFCFAADD308}" type="slidenum">
              <a:rPr lang="en-US" smtClean="0"/>
              <a:t>25</a:t>
            </a:fld>
            <a:endParaRPr lang="en-US"/>
          </a:p>
        </p:txBody>
      </p:sp>
    </p:spTree>
    <p:extLst>
      <p:ext uri="{BB962C8B-B14F-4D97-AF65-F5344CB8AC3E}">
        <p14:creationId xmlns:p14="http://schemas.microsoft.com/office/powerpoint/2010/main" val="1123166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Any last questions before we wrap up?</a:t>
            </a:r>
          </a:p>
          <a:p>
            <a:pPr marL="171450" indent="-171450">
              <a:buFont typeface="Arial" panose="020B0604020202020204" pitchFamily="34" charset="0"/>
              <a:buChar char="•"/>
            </a:pPr>
            <a:r>
              <a:rPr lang="en-US" dirty="0"/>
              <a:t>Here are some links for where you can continue coding using MakeCode for Minecraft at home or at school, and where you can get more information about how to set it up</a:t>
            </a:r>
          </a:p>
          <a:p>
            <a:pPr marL="171450" indent="-171450">
              <a:buFont typeface="Arial" panose="020B0604020202020204" pitchFamily="34" charset="0"/>
              <a:buChar char="•"/>
            </a:pPr>
            <a:r>
              <a:rPr lang="en-US" dirty="0"/>
              <a:t>MakeCode supports both the Minecraft: Education Edition, and Minecraft Windows 10</a:t>
            </a:r>
          </a:p>
          <a:p>
            <a:pPr marL="171450" indent="-171450">
              <a:buFont typeface="Arial" panose="020B0604020202020204" pitchFamily="34" charset="0"/>
              <a:buChar char="•"/>
            </a:pPr>
            <a:r>
              <a:rPr lang="en-US" dirty="0"/>
              <a:t>In the DIY area, Minecraft is also loaded on all the computers there, so feel free to continue working on your programs and mods in that area</a:t>
            </a:r>
          </a:p>
          <a:p>
            <a:pPr marL="171450" indent="-171450">
              <a:buFont typeface="Arial" panose="020B0604020202020204" pitchFamily="34" charset="0"/>
              <a:buChar char="•"/>
            </a:pPr>
            <a:r>
              <a:rPr lang="en-US" dirty="0"/>
              <a:t>Thanks so much for attending!</a:t>
            </a:r>
          </a:p>
        </p:txBody>
      </p:sp>
      <p:sp>
        <p:nvSpPr>
          <p:cNvPr id="4" name="Slide Number Placeholder 3"/>
          <p:cNvSpPr>
            <a:spLocks noGrp="1"/>
          </p:cNvSpPr>
          <p:nvPr>
            <p:ph type="sldNum" sz="quarter" idx="5"/>
          </p:nvPr>
        </p:nvSpPr>
        <p:spPr/>
        <p:txBody>
          <a:bodyPr/>
          <a:lstStyle/>
          <a:p>
            <a:fld id="{2CDD5AAD-CAB0-445E-BB18-1AFCFAADD308}" type="slidenum">
              <a:rPr lang="en-US" smtClean="0"/>
              <a:t>27</a:t>
            </a:fld>
            <a:endParaRPr lang="en-US"/>
          </a:p>
        </p:txBody>
      </p:sp>
    </p:spTree>
    <p:extLst>
      <p:ext uri="{BB962C8B-B14F-4D97-AF65-F5344CB8AC3E}">
        <p14:creationId xmlns:p14="http://schemas.microsoft.com/office/powerpoint/2010/main" val="336475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let’s start off talking about Minecraft</a:t>
            </a:r>
          </a:p>
          <a:p>
            <a:pPr marL="171450" indent="-171450">
              <a:buFont typeface="Arial" panose="020B0604020202020204" pitchFamily="34" charset="0"/>
              <a:buChar char="•"/>
            </a:pPr>
            <a:r>
              <a:rPr lang="en-US" dirty="0"/>
              <a:t>Who’s played Minecraft before?</a:t>
            </a:r>
          </a:p>
          <a:p>
            <a:pPr marL="171450" indent="-171450">
              <a:buFont typeface="Arial" panose="020B0604020202020204" pitchFamily="34" charset="0"/>
              <a:buChar char="•"/>
            </a:pPr>
            <a:r>
              <a:rPr lang="en-US" dirty="0"/>
              <a:t>Can you explain what is Minecraft?  And how do you play?</a:t>
            </a:r>
          </a:p>
          <a:p>
            <a:pPr marL="171450" indent="-171450">
              <a:buFont typeface="Arial" panose="020B0604020202020204" pitchFamily="34" charset="0"/>
              <a:buChar char="•"/>
            </a:pPr>
            <a:r>
              <a:rPr lang="en-US" dirty="0"/>
              <a:t>That’s right, it’s a bit of a weird game in that there is no real rules, and no real end game objective.  </a:t>
            </a:r>
          </a:p>
          <a:p>
            <a:pPr marL="171450" indent="-171450">
              <a:buFont typeface="Arial" panose="020B0604020202020204" pitchFamily="34" charset="0"/>
              <a:buChar char="•"/>
            </a:pPr>
            <a:r>
              <a:rPr lang="en-US" dirty="0"/>
              <a:t>And there are different modes you can play in depending on how you want to play – Creative, Survival, Adventure</a:t>
            </a:r>
          </a:p>
          <a:p>
            <a:pPr marL="171450" indent="-171450">
              <a:buFont typeface="Arial" panose="020B0604020202020204" pitchFamily="34" charset="0"/>
              <a:buChar char="•"/>
            </a:pPr>
            <a:r>
              <a:rPr lang="en-US" dirty="0"/>
              <a:t>It’s a ton of fun!  And even more fun when you can code in it!</a:t>
            </a:r>
          </a:p>
          <a:p>
            <a:endParaRPr lang="en-US" dirty="0"/>
          </a:p>
        </p:txBody>
      </p:sp>
      <p:sp>
        <p:nvSpPr>
          <p:cNvPr id="4" name="Slide Number Placeholder 3"/>
          <p:cNvSpPr>
            <a:spLocks noGrp="1"/>
          </p:cNvSpPr>
          <p:nvPr>
            <p:ph type="sldNum" sz="quarter" idx="5"/>
          </p:nvPr>
        </p:nvSpPr>
        <p:spPr/>
        <p:txBody>
          <a:bodyPr/>
          <a:lstStyle/>
          <a:p>
            <a:fld id="{2CDD5AAD-CAB0-445E-BB18-1AFCFAADD308}" type="slidenum">
              <a:rPr lang="en-US" smtClean="0"/>
              <a:t>3</a:t>
            </a:fld>
            <a:endParaRPr lang="en-US"/>
          </a:p>
        </p:txBody>
      </p:sp>
    </p:spTree>
    <p:extLst>
      <p:ext uri="{BB962C8B-B14F-4D97-AF65-F5344CB8AC3E}">
        <p14:creationId xmlns:p14="http://schemas.microsoft.com/office/powerpoint/2010/main" val="320887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an Education version of Minecraft that has a few more features which are good for learning</a:t>
            </a:r>
          </a:p>
          <a:p>
            <a:pPr marL="171450" indent="-171450">
              <a:buFont typeface="Arial" panose="020B0604020202020204" pitchFamily="34" charset="0"/>
              <a:buChar char="•"/>
            </a:pPr>
            <a:r>
              <a:rPr lang="en-US" dirty="0"/>
              <a:t>We’ll be using the Code Builder feature today</a:t>
            </a:r>
          </a:p>
          <a:p>
            <a:endParaRPr lang="en-US" dirty="0"/>
          </a:p>
        </p:txBody>
      </p:sp>
      <p:sp>
        <p:nvSpPr>
          <p:cNvPr id="4" name="Slide Number Placeholder 3"/>
          <p:cNvSpPr>
            <a:spLocks noGrp="1"/>
          </p:cNvSpPr>
          <p:nvPr>
            <p:ph type="sldNum" sz="quarter" idx="10"/>
          </p:nvPr>
        </p:nvSpPr>
        <p:spPr/>
        <p:txBody>
          <a:bodyPr/>
          <a:lstStyle/>
          <a:p>
            <a:fld id="{FC68CCEB-9B74-4B06-A035-26CD3C1A745F}" type="slidenum">
              <a:rPr lang="en-US" smtClean="0"/>
              <a:t>4</a:t>
            </a:fld>
            <a:endParaRPr lang="en-US"/>
          </a:p>
        </p:txBody>
      </p:sp>
    </p:spTree>
    <p:extLst>
      <p:ext uri="{BB962C8B-B14F-4D97-AF65-F5344CB8AC3E}">
        <p14:creationId xmlns:p14="http://schemas.microsoft.com/office/powerpoint/2010/main" val="279096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Change skin if you want</a:t>
            </a:r>
          </a:p>
          <a:p>
            <a:pPr marL="171450" indent="-171450">
              <a:buFont typeface="Arial" panose="020B0604020202020204" pitchFamily="34" charset="0"/>
              <a:buChar char="•"/>
            </a:pPr>
            <a:r>
              <a:rPr lang="en-US" dirty="0"/>
              <a:t>Click Play</a:t>
            </a:r>
          </a:p>
          <a:p>
            <a:endParaRPr lang="en-US" dirty="0"/>
          </a:p>
        </p:txBody>
      </p:sp>
      <p:sp>
        <p:nvSpPr>
          <p:cNvPr id="4" name="Slide Number Placeholder 3"/>
          <p:cNvSpPr>
            <a:spLocks noGrp="1"/>
          </p:cNvSpPr>
          <p:nvPr>
            <p:ph type="sldNum" sz="quarter" idx="5"/>
          </p:nvPr>
        </p:nvSpPr>
        <p:spPr/>
        <p:txBody>
          <a:bodyPr/>
          <a:lstStyle/>
          <a:p>
            <a:fld id="{2CDD5AAD-CAB0-445E-BB18-1AFCFAADD308}" type="slidenum">
              <a:rPr lang="en-US" smtClean="0"/>
              <a:t>5</a:t>
            </a:fld>
            <a:endParaRPr lang="en-US"/>
          </a:p>
        </p:txBody>
      </p:sp>
    </p:spTree>
    <p:extLst>
      <p:ext uri="{BB962C8B-B14F-4D97-AF65-F5344CB8AC3E}">
        <p14:creationId xmlns:p14="http://schemas.microsoft.com/office/powerpoint/2010/main" val="2052395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New</a:t>
            </a:r>
          </a:p>
          <a:p>
            <a:pPr marL="171450" indent="-171450">
              <a:buFont typeface="Arial" panose="020B0604020202020204" pitchFamily="34" charset="0"/>
              <a:buChar char="•"/>
            </a:pPr>
            <a:r>
              <a:rPr lang="en-US" dirty="0"/>
              <a:t>Create New World (don’t use an existing Template)</a:t>
            </a:r>
          </a:p>
        </p:txBody>
      </p:sp>
      <p:sp>
        <p:nvSpPr>
          <p:cNvPr id="4" name="Slide Number Placeholder 3"/>
          <p:cNvSpPr>
            <a:spLocks noGrp="1"/>
          </p:cNvSpPr>
          <p:nvPr>
            <p:ph type="sldNum" sz="quarter" idx="5"/>
          </p:nvPr>
        </p:nvSpPr>
        <p:spPr/>
        <p:txBody>
          <a:bodyPr/>
          <a:lstStyle/>
          <a:p>
            <a:fld id="{2CDD5AAD-CAB0-445E-BB18-1AFCFAADD308}" type="slidenum">
              <a:rPr lang="en-US" smtClean="0"/>
              <a:t>6</a:t>
            </a:fld>
            <a:endParaRPr lang="en-US"/>
          </a:p>
        </p:txBody>
      </p:sp>
    </p:spTree>
    <p:extLst>
      <p:ext uri="{BB962C8B-B14F-4D97-AF65-F5344CB8AC3E}">
        <p14:creationId xmlns:p14="http://schemas.microsoft.com/office/powerpoint/2010/main" val="4022092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Give your world a Name</a:t>
            </a:r>
          </a:p>
          <a:p>
            <a:pPr marL="171450" indent="-171450">
              <a:buFont typeface="Arial" panose="020B0604020202020204" pitchFamily="34" charset="0"/>
              <a:buChar char="•"/>
            </a:pPr>
            <a:r>
              <a:rPr lang="en-US" dirty="0"/>
              <a:t>Set to Creative mode for this lab</a:t>
            </a:r>
          </a:p>
          <a:p>
            <a:pPr marL="171450" indent="-171450">
              <a:buFont typeface="Arial" panose="020B0604020202020204" pitchFamily="34" charset="0"/>
              <a:buChar char="•"/>
            </a:pPr>
            <a:r>
              <a:rPr lang="en-US" dirty="0"/>
              <a:t>Set to Normal (so we can spawn monsters if we want)</a:t>
            </a:r>
          </a:p>
          <a:p>
            <a:pPr marL="171450" indent="-171450">
              <a:buFont typeface="Arial" panose="020B0604020202020204" pitchFamily="34" charset="0"/>
              <a:buChar char="•"/>
            </a:pPr>
            <a:r>
              <a:rPr lang="en-US" dirty="0"/>
              <a:t>Show Coordinates</a:t>
            </a:r>
          </a:p>
          <a:p>
            <a:pPr marL="171450" indent="-171450">
              <a:buFont typeface="Arial" panose="020B0604020202020204" pitchFamily="34" charset="0"/>
              <a:buChar char="•"/>
            </a:pPr>
            <a:r>
              <a:rPr lang="en-US" dirty="0"/>
              <a:t>Activate Cheats, Code Builder, and Always Day</a:t>
            </a:r>
          </a:p>
          <a:p>
            <a:pPr marL="171450" indent="-171450">
              <a:buFont typeface="Arial" panose="020B0604020202020204" pitchFamily="34" charset="0"/>
              <a:buChar char="•"/>
            </a:pPr>
            <a:r>
              <a:rPr lang="en-US" dirty="0"/>
              <a:t>Click Create</a:t>
            </a:r>
          </a:p>
        </p:txBody>
      </p:sp>
      <p:sp>
        <p:nvSpPr>
          <p:cNvPr id="4" name="Slide Number Placeholder 3"/>
          <p:cNvSpPr>
            <a:spLocks noGrp="1"/>
          </p:cNvSpPr>
          <p:nvPr>
            <p:ph type="sldNum" sz="quarter" idx="5"/>
          </p:nvPr>
        </p:nvSpPr>
        <p:spPr/>
        <p:txBody>
          <a:bodyPr/>
          <a:lstStyle/>
          <a:p>
            <a:fld id="{2CDD5AAD-CAB0-445E-BB18-1AFCFAADD308}" type="slidenum">
              <a:rPr lang="en-US" smtClean="0"/>
              <a:t>7</a:t>
            </a:fld>
            <a:endParaRPr lang="en-US"/>
          </a:p>
        </p:txBody>
      </p:sp>
    </p:spTree>
    <p:extLst>
      <p:ext uri="{BB962C8B-B14F-4D97-AF65-F5344CB8AC3E}">
        <p14:creationId xmlns:p14="http://schemas.microsoft.com/office/powerpoint/2010/main" val="184841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those who have never played before, here’s a cheat-sheet of the controls in the game</a:t>
            </a:r>
          </a:p>
          <a:p>
            <a:pPr marL="171450" indent="-171450">
              <a:buFont typeface="Arial" panose="020B0604020202020204" pitchFamily="34" charset="0"/>
              <a:buChar char="•"/>
            </a:pPr>
            <a:r>
              <a:rPr lang="en-US" dirty="0"/>
              <a:t>The main ones to remember are WASD to move</a:t>
            </a:r>
          </a:p>
          <a:p>
            <a:pPr marL="171450" indent="-171450">
              <a:buFont typeface="Arial" panose="020B0604020202020204" pitchFamily="34" charset="0"/>
              <a:buChar char="•"/>
            </a:pPr>
            <a:r>
              <a:rPr lang="en-US" dirty="0"/>
              <a:t>T to open the chat window</a:t>
            </a:r>
          </a:p>
          <a:p>
            <a:pPr marL="171450" indent="-171450">
              <a:buFont typeface="Arial" panose="020B0604020202020204" pitchFamily="34" charset="0"/>
              <a:buChar char="•"/>
            </a:pPr>
            <a:r>
              <a:rPr lang="en-US" dirty="0"/>
              <a:t>And the space bar to jump or fly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B32B77A-74B9-4D6B-B89D-E345B8BEAFF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 11:22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186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 if everyone has played Minecraft before, you can skip this section</a:t>
            </a:r>
          </a:p>
          <a:p>
            <a:pPr marL="171450" indent="-171450">
              <a:buFont typeface="Arial" panose="020B0604020202020204" pitchFamily="34" charset="0"/>
              <a:buChar char="•"/>
            </a:pPr>
            <a:r>
              <a:rPr lang="en-US" dirty="0"/>
              <a:t>Let’s spend a little time getting used to Minecraft </a:t>
            </a:r>
          </a:p>
          <a:p>
            <a:pPr marL="171450" indent="-171450">
              <a:buFont typeface="Arial" panose="020B0604020202020204" pitchFamily="34" charset="0"/>
              <a:buChar char="•"/>
            </a:pPr>
            <a:r>
              <a:rPr lang="en-US" dirty="0"/>
              <a:t>Here’s a few challenges to help you get familiar with the Minecraft environment</a:t>
            </a:r>
          </a:p>
          <a:p>
            <a:pPr marL="171450" indent="-171450">
              <a:buFont typeface="Arial" panose="020B0604020202020204" pitchFamily="34" charset="0"/>
              <a:buChar char="•"/>
            </a:pPr>
            <a:r>
              <a:rPr lang="en-US" dirty="0"/>
              <a:t>For those who have played before – please help your neighbors who may be new to Minecraft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2629B23-927D-4025-B5B2-8EF36E3629B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5/3/2019 11:22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832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945448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289124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0575711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60898233"/>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34414899"/>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89958652"/>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02816843"/>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8504567"/>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094700747"/>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302812"/>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2431641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9270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8072455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1767000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906826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73134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3457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60547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49762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7000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385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861446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59799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2098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9902388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E131A-45C4-4011-83C4-143C50DB3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BBED83-63D2-4B0B-8A6B-EF0A27860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EF7726-9501-40A6-B49C-7C22FADDC542}"/>
              </a:ext>
            </a:extLst>
          </p:cNvPr>
          <p:cNvSpPr>
            <a:spLocks noGrp="1"/>
          </p:cNvSpPr>
          <p:nvPr>
            <p:ph type="dt" sz="half" idx="10"/>
          </p:nvPr>
        </p:nvSpPr>
        <p:spPr/>
        <p:txBody>
          <a:bodyPr/>
          <a:lstStyle/>
          <a:p>
            <a:fld id="{CB2E8A98-4061-4FD9-BE88-2F1BA467FDF6}" type="datetimeFigureOut">
              <a:rPr lang="en-US" smtClean="0"/>
              <a:t>5/3/2019</a:t>
            </a:fld>
            <a:endParaRPr lang="en-US"/>
          </a:p>
        </p:txBody>
      </p:sp>
      <p:sp>
        <p:nvSpPr>
          <p:cNvPr id="5" name="Footer Placeholder 4">
            <a:extLst>
              <a:ext uri="{FF2B5EF4-FFF2-40B4-BE49-F238E27FC236}">
                <a16:creationId xmlns:a16="http://schemas.microsoft.com/office/drawing/2014/main" id="{A4E1A037-2277-47A0-A2CA-1E5780774F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6E990-BEF6-428F-8493-7DEDE8BB9B0B}"/>
              </a:ext>
            </a:extLst>
          </p:cNvPr>
          <p:cNvSpPr>
            <a:spLocks noGrp="1"/>
          </p:cNvSpPr>
          <p:nvPr>
            <p:ph type="sldNum" sz="quarter" idx="12"/>
          </p:nvPr>
        </p:nvSpPr>
        <p:spPr/>
        <p:txBody>
          <a:bodyPr/>
          <a:lstStyle/>
          <a:p>
            <a:fld id="{ED5D8F6D-3F99-48F0-8E25-E8BD42D32765}" type="slidenum">
              <a:rPr lang="en-US" smtClean="0"/>
              <a:t>‹#›</a:t>
            </a:fld>
            <a:endParaRPr lang="en-US"/>
          </a:p>
        </p:txBody>
      </p:sp>
    </p:spTree>
    <p:extLst>
      <p:ext uri="{BB962C8B-B14F-4D97-AF65-F5344CB8AC3E}">
        <p14:creationId xmlns:p14="http://schemas.microsoft.com/office/powerpoint/2010/main" val="1380367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24768"/>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50782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806816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27833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335864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099455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31940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9072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30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090552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6170533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6085740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49213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7866416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4878886"/>
      </p:ext>
    </p:extLst>
  </p:cSld>
  <p:clrMapOvr>
    <a:masterClrMapping/>
  </p:clrMapOvr>
  <p:transition>
    <p:fade/>
  </p:transition>
  <p:extLst mod="1">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26485043"/>
      </p:ext>
    </p:extLst>
  </p:cSld>
  <p:clrMapOvr>
    <a:masterClrMapping/>
  </p:clrMapOvr>
  <p:transition>
    <p:fade/>
  </p:transition>
  <p:extLst mod="1">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77956014"/>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8237"/>
      </p:ext>
    </p:extLst>
  </p:cSld>
  <p:clrMapOvr>
    <a:masterClrMapping/>
  </p:clrMapOvr>
  <p:transition>
    <p:fade/>
  </p:transition>
  <p:extLst mod="1">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8101621"/>
      </p:ext>
    </p:extLst>
  </p:cSld>
  <p:clrMapOvr>
    <a:masterClrMapping/>
  </p:clrMapOvr>
  <p:transition>
    <p:fade/>
  </p:transition>
  <p:extLst mod="1">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7018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279313135"/>
      </p:ext>
    </p:extLst>
  </p:cSld>
  <p:clrMapOvr>
    <a:masterClrMapping/>
  </p:clrMapOvr>
  <p:transition>
    <p:fade/>
  </p:transition>
  <p:extLst mod="1">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899674"/>
      </p:ext>
    </p:extLst>
  </p:cSld>
  <p:clrMapOvr>
    <a:masterClrMapping/>
  </p:clrMapOvr>
  <p:transition>
    <p:fade/>
  </p:transition>
  <p:extLst mod="1">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14259433"/>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6365588"/>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667227986"/>
      </p:ext>
    </p:extLst>
  </p:cSld>
  <p:clrMapOvr>
    <a:masterClrMapping/>
  </p:clrMapOvr>
  <p:transition>
    <p:fade/>
  </p:transition>
  <p:extLst mod="1">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27280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9396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397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5130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77226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833992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41649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9200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24360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63000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856384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8355373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4175874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77804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image" Target="../media/image1.emf"/><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72332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25" r:id="rId3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9572973"/>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7CC4-528E-4303-BEFF-7537A60FCFAD}"/>
              </a:ext>
            </a:extLst>
          </p:cNvPr>
          <p:cNvSpPr>
            <a:spLocks noGrp="1"/>
          </p:cNvSpPr>
          <p:nvPr>
            <p:ph type="title"/>
          </p:nvPr>
        </p:nvSpPr>
        <p:spPr/>
        <p:txBody>
          <a:bodyPr/>
          <a:lstStyle/>
          <a:p>
            <a:r>
              <a:rPr lang="en-US" dirty="0"/>
              <a:t>Setup and Timing</a:t>
            </a:r>
          </a:p>
        </p:txBody>
      </p:sp>
      <p:sp>
        <p:nvSpPr>
          <p:cNvPr id="3" name="Content Placeholder 2">
            <a:extLst>
              <a:ext uri="{FF2B5EF4-FFF2-40B4-BE49-F238E27FC236}">
                <a16:creationId xmlns:a16="http://schemas.microsoft.com/office/drawing/2014/main" id="{66F0D2DA-F775-4C85-8755-EE2D487CC2EC}"/>
              </a:ext>
            </a:extLst>
          </p:cNvPr>
          <p:cNvSpPr>
            <a:spLocks noGrp="1"/>
          </p:cNvSpPr>
          <p:nvPr>
            <p:ph sz="quarter" idx="10"/>
          </p:nvPr>
        </p:nvSpPr>
        <p:spPr>
          <a:xfrm>
            <a:off x="588263" y="1188720"/>
            <a:ext cx="11330432" cy="5509200"/>
          </a:xfrm>
        </p:spPr>
        <p:txBody>
          <a:bodyPr/>
          <a:lstStyle/>
          <a:p>
            <a:pPr marL="0" indent="0">
              <a:buNone/>
            </a:pPr>
            <a:r>
              <a:rPr lang="en-US" sz="2000" b="1" u="sng" dirty="0">
                <a:solidFill>
                  <a:srgbClr val="008575"/>
                </a:solidFill>
              </a:rPr>
              <a:t>Setup:</a:t>
            </a:r>
          </a:p>
          <a:p>
            <a:pPr marL="457200" indent="-457200">
              <a:buFont typeface="Arial" panose="020B0604020202020204" pitchFamily="34" charset="0"/>
              <a:buChar char="•"/>
            </a:pPr>
            <a:r>
              <a:rPr lang="en-US" sz="2000" dirty="0"/>
              <a:t>Minecraft: Education Edition launched and logged in on all machines</a:t>
            </a:r>
          </a:p>
          <a:p>
            <a:pPr marL="457200" indent="-457200">
              <a:buFont typeface="Arial" panose="020B0604020202020204" pitchFamily="34" charset="0"/>
              <a:buChar char="•"/>
            </a:pPr>
            <a:r>
              <a:rPr lang="en-US" sz="2000" dirty="0"/>
              <a:t>Demo Accounts: mee01-mee100@minecrafteducationediton.com / Build2019</a:t>
            </a:r>
          </a:p>
          <a:p>
            <a:pPr marL="457200" indent="-457200">
              <a:buFont typeface="Arial" panose="020B0604020202020204" pitchFamily="34" charset="0"/>
              <a:buChar char="•"/>
            </a:pPr>
            <a:r>
              <a:rPr lang="en-US" sz="2000" dirty="0"/>
              <a:t>If multi-player is enabled, during free play at the end of the session kids play together, but not during the Coding Challenges</a:t>
            </a:r>
          </a:p>
          <a:p>
            <a:pPr marL="457200" indent="-457200">
              <a:buFont typeface="Arial" panose="020B0604020202020204" pitchFamily="34" charset="0"/>
              <a:buChar char="•"/>
            </a:pPr>
            <a:r>
              <a:rPr lang="en-US" sz="2000" dirty="0"/>
              <a:t>At the end of the session, have them close out of their world (but don’t shut down the game!)</a:t>
            </a:r>
          </a:p>
          <a:p>
            <a:pPr marL="0" indent="0">
              <a:spcBef>
                <a:spcPts val="1200"/>
              </a:spcBef>
              <a:buNone/>
            </a:pPr>
            <a:r>
              <a:rPr lang="en-US" sz="2000" b="1" u="sng" dirty="0">
                <a:solidFill>
                  <a:srgbClr val="008575"/>
                </a:solidFill>
              </a:rPr>
              <a:t>Timing (45):</a:t>
            </a:r>
          </a:p>
          <a:p>
            <a:pPr marL="457200" indent="-457200">
              <a:buFont typeface="Arial" panose="020B0604020202020204" pitchFamily="34" charset="0"/>
              <a:buChar char="•"/>
            </a:pPr>
            <a:r>
              <a:rPr lang="en-US" sz="2000" dirty="0"/>
              <a:t>Intro (3)</a:t>
            </a:r>
          </a:p>
          <a:p>
            <a:pPr marL="457200" indent="-457200">
              <a:buFont typeface="Arial" panose="020B0604020202020204" pitchFamily="34" charset="0"/>
              <a:buChar char="•"/>
            </a:pPr>
            <a:r>
              <a:rPr lang="en-US" sz="2000" dirty="0"/>
              <a:t>Getting Started with Minecraft (7)</a:t>
            </a:r>
          </a:p>
          <a:p>
            <a:pPr marL="457200" indent="-457200">
              <a:buFont typeface="Arial" panose="020B0604020202020204" pitchFamily="34" charset="0"/>
              <a:buChar char="•"/>
            </a:pPr>
            <a:r>
              <a:rPr lang="en-US" sz="2000" dirty="0"/>
              <a:t>Getting Started with MakeCode (5)</a:t>
            </a:r>
          </a:p>
          <a:p>
            <a:pPr marL="457200" indent="-457200">
              <a:buFont typeface="Arial" panose="020B0604020202020204" pitchFamily="34" charset="0"/>
              <a:buChar char="•"/>
            </a:pPr>
            <a:r>
              <a:rPr lang="en-US" sz="2000" dirty="0"/>
              <a:t>Coding Challenge #1 – Events flower trail (5)</a:t>
            </a:r>
          </a:p>
          <a:p>
            <a:pPr marL="457200" indent="-457200">
              <a:buFont typeface="Arial" panose="020B0604020202020204" pitchFamily="34" charset="0"/>
              <a:buChar char="•"/>
            </a:pPr>
            <a:r>
              <a:rPr lang="en-US" sz="2000" dirty="0"/>
              <a:t>Coding Challenge #2 – Coordinates glass box (5)</a:t>
            </a:r>
          </a:p>
          <a:p>
            <a:pPr marL="457200" indent="-457200">
              <a:buFont typeface="Arial" panose="020B0604020202020204" pitchFamily="34" charset="0"/>
              <a:buChar char="•"/>
            </a:pPr>
            <a:r>
              <a:rPr lang="en-US" sz="2000" dirty="0"/>
              <a:t>Coding Challenge #3 – Agent house (10)</a:t>
            </a:r>
          </a:p>
          <a:p>
            <a:pPr marL="457200" indent="-457200">
              <a:buFont typeface="Arial" panose="020B0604020202020204" pitchFamily="34" charset="0"/>
              <a:buChar char="•"/>
            </a:pPr>
            <a:r>
              <a:rPr lang="en-US" sz="2000" dirty="0"/>
              <a:t>Free Code + Show and Tell (5)</a:t>
            </a:r>
          </a:p>
          <a:p>
            <a:pPr marL="457200" indent="-457200">
              <a:buFont typeface="Arial" panose="020B0604020202020204" pitchFamily="34" charset="0"/>
              <a:buChar char="•"/>
            </a:pPr>
            <a:r>
              <a:rPr lang="en-US" sz="2000" dirty="0"/>
              <a:t>Close (5)</a:t>
            </a:r>
          </a:p>
        </p:txBody>
      </p:sp>
    </p:spTree>
    <p:extLst>
      <p:ext uri="{BB962C8B-B14F-4D97-AF65-F5344CB8AC3E}">
        <p14:creationId xmlns:p14="http://schemas.microsoft.com/office/powerpoint/2010/main" val="20244817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8A8216F-DFA3-4E2E-80D6-609FE6999890}"/>
              </a:ext>
            </a:extLst>
          </p:cNvPr>
          <p:cNvSpPr>
            <a:spLocks noGrp="1"/>
          </p:cNvSpPr>
          <p:nvPr>
            <p:ph type="body" sz="quarter" idx="10"/>
          </p:nvPr>
        </p:nvSpPr>
        <p:spPr>
          <a:xfrm>
            <a:off x="453091" y="1167929"/>
            <a:ext cx="11092203" cy="1062086"/>
          </a:xfrm>
        </p:spPr>
        <p:txBody>
          <a:bodyPr/>
          <a:lstStyle/>
          <a:p>
            <a:pPr>
              <a:buFont typeface="Arial" panose="020B0604020202020204" pitchFamily="34" charset="0"/>
              <a:buChar char="•"/>
            </a:pPr>
            <a:r>
              <a:rPr lang="en-US" sz="3137" dirty="0">
                <a:gradFill>
                  <a:gsLst>
                    <a:gs pos="1250">
                      <a:schemeClr val="tx1"/>
                    </a:gs>
                    <a:gs pos="100000">
                      <a:schemeClr val="tx1"/>
                    </a:gs>
                  </a:gsLst>
                  <a:lin ang="5400000" scaled="0"/>
                </a:gradFill>
              </a:rPr>
              <a:t>Press ‘C’ on the keyboard to open Code Builder window</a:t>
            </a:r>
          </a:p>
          <a:p>
            <a:pPr>
              <a:buFont typeface="Arial" panose="020B0604020202020204" pitchFamily="34" charset="0"/>
              <a:buChar char="•"/>
            </a:pPr>
            <a:r>
              <a:rPr lang="en-US" sz="3137" dirty="0">
                <a:gradFill>
                  <a:gsLst>
                    <a:gs pos="1250">
                      <a:schemeClr val="tx1"/>
                    </a:gs>
                    <a:gs pos="100000">
                      <a:schemeClr val="tx1"/>
                    </a:gs>
                  </a:gsLst>
                  <a:lin ang="5400000" scaled="0"/>
                </a:gradFill>
              </a:rPr>
              <a:t>Click on Microsoft MakeCode</a:t>
            </a:r>
          </a:p>
        </p:txBody>
      </p:sp>
      <p:sp>
        <p:nvSpPr>
          <p:cNvPr id="4" name="Title 3">
            <a:extLst>
              <a:ext uri="{FF2B5EF4-FFF2-40B4-BE49-F238E27FC236}">
                <a16:creationId xmlns:a16="http://schemas.microsoft.com/office/drawing/2014/main" id="{E4E1C4CB-65EE-4B4D-A3EF-BC37C8BAF975}"/>
              </a:ext>
            </a:extLst>
          </p:cNvPr>
          <p:cNvSpPr>
            <a:spLocks noGrp="1"/>
          </p:cNvSpPr>
          <p:nvPr>
            <p:ph type="title"/>
          </p:nvPr>
        </p:nvSpPr>
        <p:spPr>
          <a:xfrm>
            <a:off x="453091" y="403166"/>
            <a:ext cx="11018520" cy="553998"/>
          </a:xfrm>
        </p:spPr>
        <p:txBody>
          <a:bodyPr/>
          <a:lstStyle/>
          <a:p>
            <a:r>
              <a:rPr lang="en-US" dirty="0">
                <a:solidFill>
                  <a:schemeClr val="accent1"/>
                </a:solidFill>
              </a:rPr>
              <a:t>Open MakeCode</a:t>
            </a:r>
          </a:p>
        </p:txBody>
      </p:sp>
      <p:pic>
        <p:nvPicPr>
          <p:cNvPr id="6" name="Picture 5">
            <a:extLst>
              <a:ext uri="{FF2B5EF4-FFF2-40B4-BE49-F238E27FC236}">
                <a16:creationId xmlns:a16="http://schemas.microsoft.com/office/drawing/2014/main" id="{12FDF7CF-2F02-4C9E-B083-9AA96B1C7D03}"/>
              </a:ext>
            </a:extLst>
          </p:cNvPr>
          <p:cNvPicPr>
            <a:picLocks noChangeAspect="1"/>
          </p:cNvPicPr>
          <p:nvPr/>
        </p:nvPicPr>
        <p:blipFill>
          <a:blip r:embed="rId3"/>
          <a:stretch>
            <a:fillRect/>
          </a:stretch>
        </p:blipFill>
        <p:spPr>
          <a:xfrm>
            <a:off x="683679" y="2487338"/>
            <a:ext cx="6023497" cy="3829302"/>
          </a:xfrm>
          <a:prstGeom prst="rect">
            <a:avLst/>
          </a:prstGeom>
        </p:spPr>
      </p:pic>
      <p:sp>
        <p:nvSpPr>
          <p:cNvPr id="9" name="Oval 8">
            <a:extLst>
              <a:ext uri="{FF2B5EF4-FFF2-40B4-BE49-F238E27FC236}">
                <a16:creationId xmlns:a16="http://schemas.microsoft.com/office/drawing/2014/main" id="{38D64674-A87E-4382-8807-569C365AF975}"/>
              </a:ext>
            </a:extLst>
          </p:cNvPr>
          <p:cNvSpPr/>
          <p:nvPr/>
        </p:nvSpPr>
        <p:spPr bwMode="auto">
          <a:xfrm>
            <a:off x="3480285" y="3201326"/>
            <a:ext cx="3397593" cy="75842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F677DBA4-A18C-44B5-9624-CA62D0924525}"/>
              </a:ext>
            </a:extLst>
          </p:cNvPr>
          <p:cNvGrpSpPr/>
          <p:nvPr/>
        </p:nvGrpSpPr>
        <p:grpSpPr>
          <a:xfrm>
            <a:off x="7565546" y="2017854"/>
            <a:ext cx="4216917" cy="4837096"/>
            <a:chOff x="7565546" y="2017854"/>
            <a:chExt cx="4216917" cy="4837096"/>
          </a:xfrm>
        </p:grpSpPr>
        <p:pic>
          <p:nvPicPr>
            <p:cNvPr id="8" name="Picture 7">
              <a:extLst>
                <a:ext uri="{FF2B5EF4-FFF2-40B4-BE49-F238E27FC236}">
                  <a16:creationId xmlns:a16="http://schemas.microsoft.com/office/drawing/2014/main" id="{553F9B85-314F-444D-8281-70345D7F82C6}"/>
                </a:ext>
              </a:extLst>
            </p:cNvPr>
            <p:cNvPicPr>
              <a:picLocks noChangeAspect="1"/>
            </p:cNvPicPr>
            <p:nvPr/>
          </p:nvPicPr>
          <p:blipFill>
            <a:blip r:embed="rId4"/>
            <a:stretch>
              <a:fillRect/>
            </a:stretch>
          </p:blipFill>
          <p:spPr>
            <a:xfrm>
              <a:off x="8288840" y="3095921"/>
              <a:ext cx="3078457" cy="3759029"/>
            </a:xfrm>
            <a:prstGeom prst="rect">
              <a:avLst/>
            </a:prstGeom>
          </p:spPr>
        </p:pic>
        <p:sp>
          <p:nvSpPr>
            <p:cNvPr id="7" name="Oval 6">
              <a:extLst>
                <a:ext uri="{FF2B5EF4-FFF2-40B4-BE49-F238E27FC236}">
                  <a16:creationId xmlns:a16="http://schemas.microsoft.com/office/drawing/2014/main" id="{B79D59AF-9CF8-4AE0-8309-1BF30B808948}"/>
                </a:ext>
              </a:extLst>
            </p:cNvPr>
            <p:cNvSpPr/>
            <p:nvPr/>
          </p:nvSpPr>
          <p:spPr bwMode="auto">
            <a:xfrm>
              <a:off x="8523152" y="3071989"/>
              <a:ext cx="406163" cy="31913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527321CE-73B6-4412-AD8D-A32F6D24F71D}"/>
                </a:ext>
              </a:extLst>
            </p:cNvPr>
            <p:cNvSpPr txBox="1">
              <a:spLocks/>
            </p:cNvSpPr>
            <p:nvPr/>
          </p:nvSpPr>
          <p:spPr>
            <a:xfrm>
              <a:off x="7565546" y="2017854"/>
              <a:ext cx="4216917" cy="9655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2"/>
                      </a:gs>
                      <a:gs pos="99000">
                        <a:schemeClr val="tx2"/>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3137" dirty="0">
                  <a:gradFill>
                    <a:gsLst>
                      <a:gs pos="1250">
                        <a:schemeClr val="tx1"/>
                      </a:gs>
                      <a:gs pos="100000">
                        <a:schemeClr val="tx1"/>
                      </a:gs>
                    </a:gsLst>
                    <a:lin ang="5400000" scaled="0"/>
                  </a:gradFill>
                </a:rPr>
                <a:t>Expand to full screen if it’s only half screen</a:t>
              </a:r>
            </a:p>
          </p:txBody>
        </p:sp>
      </p:grpSp>
    </p:spTree>
    <p:extLst>
      <p:ext uri="{BB962C8B-B14F-4D97-AF65-F5344CB8AC3E}">
        <p14:creationId xmlns:p14="http://schemas.microsoft.com/office/powerpoint/2010/main" val="309546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CC4-5F4B-4775-ACDB-6EF9ADC40D16}"/>
              </a:ext>
            </a:extLst>
          </p:cNvPr>
          <p:cNvSpPr>
            <a:spLocks noGrp="1"/>
          </p:cNvSpPr>
          <p:nvPr>
            <p:ph type="title"/>
          </p:nvPr>
        </p:nvSpPr>
        <p:spPr>
          <a:xfrm>
            <a:off x="238406" y="250466"/>
            <a:ext cx="11018520" cy="553998"/>
          </a:xfrm>
        </p:spPr>
        <p:txBody>
          <a:bodyPr/>
          <a:lstStyle/>
          <a:p>
            <a:r>
              <a:rPr lang="en-US" dirty="0">
                <a:solidFill>
                  <a:schemeClr val="accent1"/>
                </a:solidFill>
              </a:rPr>
              <a:t>MakeCode Home Page</a:t>
            </a:r>
          </a:p>
        </p:txBody>
      </p:sp>
      <p:pic>
        <p:nvPicPr>
          <p:cNvPr id="3" name="Picture 2">
            <a:extLst>
              <a:ext uri="{FF2B5EF4-FFF2-40B4-BE49-F238E27FC236}">
                <a16:creationId xmlns:a16="http://schemas.microsoft.com/office/drawing/2014/main" id="{88F9C113-6B14-42BA-B256-C9203955903A}"/>
              </a:ext>
            </a:extLst>
          </p:cNvPr>
          <p:cNvPicPr>
            <a:picLocks noChangeAspect="1"/>
          </p:cNvPicPr>
          <p:nvPr/>
        </p:nvPicPr>
        <p:blipFill>
          <a:blip r:embed="rId3"/>
          <a:stretch>
            <a:fillRect/>
          </a:stretch>
        </p:blipFill>
        <p:spPr>
          <a:xfrm>
            <a:off x="1944155" y="931826"/>
            <a:ext cx="7740534" cy="6379843"/>
          </a:xfrm>
          <a:prstGeom prst="rect">
            <a:avLst/>
          </a:prstGeom>
          <a:ln>
            <a:solidFill>
              <a:schemeClr val="tx1">
                <a:lumMod val="40000"/>
                <a:lumOff val="60000"/>
              </a:schemeClr>
            </a:solidFill>
          </a:ln>
        </p:spPr>
      </p:pic>
      <p:sp>
        <p:nvSpPr>
          <p:cNvPr id="6" name="Oval 5">
            <a:extLst>
              <a:ext uri="{FF2B5EF4-FFF2-40B4-BE49-F238E27FC236}">
                <a16:creationId xmlns:a16="http://schemas.microsoft.com/office/drawing/2014/main" id="{8E3399D0-4CF4-429E-A12D-4544EC914653}"/>
              </a:ext>
            </a:extLst>
          </p:cNvPr>
          <p:cNvSpPr/>
          <p:nvPr/>
        </p:nvSpPr>
        <p:spPr bwMode="auto">
          <a:xfrm>
            <a:off x="2125496" y="2548477"/>
            <a:ext cx="1289112" cy="89642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8870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BC29-F9B5-4061-89E7-395EB261A1EF}"/>
              </a:ext>
            </a:extLst>
          </p:cNvPr>
          <p:cNvSpPr>
            <a:spLocks noGrp="1"/>
          </p:cNvSpPr>
          <p:nvPr>
            <p:ph type="title"/>
          </p:nvPr>
        </p:nvSpPr>
        <p:spPr>
          <a:xfrm>
            <a:off x="468994" y="346028"/>
            <a:ext cx="2306011" cy="553998"/>
          </a:xfrm>
        </p:spPr>
        <p:txBody>
          <a:bodyPr/>
          <a:lstStyle/>
          <a:p>
            <a:r>
              <a:rPr lang="en-US" dirty="0">
                <a:solidFill>
                  <a:schemeClr val="accent1"/>
                </a:solidFill>
              </a:rPr>
              <a:t>Editor</a:t>
            </a:r>
          </a:p>
        </p:txBody>
      </p:sp>
      <p:pic>
        <p:nvPicPr>
          <p:cNvPr id="4" name="Picture 3">
            <a:extLst>
              <a:ext uri="{FF2B5EF4-FFF2-40B4-BE49-F238E27FC236}">
                <a16:creationId xmlns:a16="http://schemas.microsoft.com/office/drawing/2014/main" id="{C2DA564D-B802-4C78-A372-94C583F42E86}"/>
              </a:ext>
            </a:extLst>
          </p:cNvPr>
          <p:cNvPicPr>
            <a:picLocks noChangeAspect="1"/>
          </p:cNvPicPr>
          <p:nvPr/>
        </p:nvPicPr>
        <p:blipFill>
          <a:blip r:embed="rId3"/>
          <a:stretch>
            <a:fillRect/>
          </a:stretch>
        </p:blipFill>
        <p:spPr>
          <a:xfrm>
            <a:off x="2062089" y="900026"/>
            <a:ext cx="9193043" cy="5668019"/>
          </a:xfrm>
          <a:prstGeom prst="rect">
            <a:avLst/>
          </a:prstGeom>
          <a:ln>
            <a:solidFill>
              <a:schemeClr val="tx1">
                <a:lumMod val="40000"/>
                <a:lumOff val="60000"/>
              </a:schemeClr>
            </a:solidFill>
          </a:ln>
        </p:spPr>
      </p:pic>
      <p:sp>
        <p:nvSpPr>
          <p:cNvPr id="5" name="Speech Bubble: Rectangle 4">
            <a:extLst>
              <a:ext uri="{FF2B5EF4-FFF2-40B4-BE49-F238E27FC236}">
                <a16:creationId xmlns:a16="http://schemas.microsoft.com/office/drawing/2014/main" id="{89AEE2EA-AD01-4892-93F0-3975080A8B98}"/>
              </a:ext>
            </a:extLst>
          </p:cNvPr>
          <p:cNvSpPr/>
          <p:nvPr/>
        </p:nvSpPr>
        <p:spPr bwMode="auto">
          <a:xfrm>
            <a:off x="129359" y="1430318"/>
            <a:ext cx="1629771" cy="999373"/>
          </a:xfrm>
          <a:prstGeom prst="wedgeRectCallout">
            <a:avLst>
              <a:gd name="adj1" fmla="val 77010"/>
              <a:gd name="adj2" fmla="val 48097"/>
            </a:avLst>
          </a:prstGeom>
          <a:solidFill>
            <a:srgbClr val="C6C6C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ea typeface="Segoe UI" pitchFamily="34" charset="0"/>
                <a:cs typeface="Segoe UI" pitchFamily="34" charset="0"/>
              </a:rPr>
              <a:t>Toolbox</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Basic category contains most common blocks</a:t>
            </a:r>
          </a:p>
        </p:txBody>
      </p:sp>
      <p:sp>
        <p:nvSpPr>
          <p:cNvPr id="6" name="Rectangle 5">
            <a:extLst>
              <a:ext uri="{FF2B5EF4-FFF2-40B4-BE49-F238E27FC236}">
                <a16:creationId xmlns:a16="http://schemas.microsoft.com/office/drawing/2014/main" id="{B1B997D1-D01D-422B-8939-E24F27EE22D2}"/>
              </a:ext>
            </a:extLst>
          </p:cNvPr>
          <p:cNvSpPr/>
          <p:nvPr/>
        </p:nvSpPr>
        <p:spPr bwMode="auto">
          <a:xfrm>
            <a:off x="7152822" y="3149472"/>
            <a:ext cx="1629771" cy="768531"/>
          </a:xfrm>
          <a:prstGeom prst="rect">
            <a:avLst/>
          </a:prstGeom>
          <a:solidFill>
            <a:srgbClr val="C6C6C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ea typeface="Segoe UI" pitchFamily="34" charset="0"/>
                <a:cs typeface="Segoe UI" pitchFamily="34" charset="0"/>
              </a:rPr>
              <a:t>Workspace</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Build your program here</a:t>
            </a:r>
          </a:p>
        </p:txBody>
      </p:sp>
      <p:pic>
        <p:nvPicPr>
          <p:cNvPr id="9" name="Picture 8">
            <a:extLst>
              <a:ext uri="{FF2B5EF4-FFF2-40B4-BE49-F238E27FC236}">
                <a16:creationId xmlns:a16="http://schemas.microsoft.com/office/drawing/2014/main" id="{24F6E4DD-AD5B-4D15-9216-FF9159528A0A}"/>
              </a:ext>
            </a:extLst>
          </p:cNvPr>
          <p:cNvPicPr>
            <a:picLocks noChangeAspect="1"/>
          </p:cNvPicPr>
          <p:nvPr/>
        </p:nvPicPr>
        <p:blipFill>
          <a:blip r:embed="rId4"/>
          <a:stretch>
            <a:fillRect/>
          </a:stretch>
        </p:blipFill>
        <p:spPr>
          <a:xfrm>
            <a:off x="8404921" y="4289917"/>
            <a:ext cx="2729923" cy="399988"/>
          </a:xfrm>
          <a:prstGeom prst="rect">
            <a:avLst/>
          </a:prstGeom>
        </p:spPr>
      </p:pic>
      <p:sp>
        <p:nvSpPr>
          <p:cNvPr id="10" name="Speech Bubble: Rectangle 9">
            <a:extLst>
              <a:ext uri="{FF2B5EF4-FFF2-40B4-BE49-F238E27FC236}">
                <a16:creationId xmlns:a16="http://schemas.microsoft.com/office/drawing/2014/main" id="{7EEAB6A0-C678-42C9-AC1D-A62B9F55DF91}"/>
              </a:ext>
            </a:extLst>
          </p:cNvPr>
          <p:cNvSpPr/>
          <p:nvPr/>
        </p:nvSpPr>
        <p:spPr bwMode="auto">
          <a:xfrm>
            <a:off x="10319958" y="3429000"/>
            <a:ext cx="1629771" cy="553999"/>
          </a:xfrm>
          <a:prstGeom prst="wedgeRectCallout">
            <a:avLst>
              <a:gd name="adj1" fmla="val -52836"/>
              <a:gd name="adj2" fmla="val 106259"/>
            </a:avLst>
          </a:prstGeom>
          <a:solidFill>
            <a:srgbClr val="C6C6C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ea typeface="Segoe UI" pitchFamily="34" charset="0"/>
                <a:cs typeface="Segoe UI" pitchFamily="34" charset="0"/>
              </a:rPr>
              <a:t>Disabled blocks</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Don’t run</a:t>
            </a:r>
          </a:p>
        </p:txBody>
      </p:sp>
      <p:sp>
        <p:nvSpPr>
          <p:cNvPr id="11" name="Speech Bubble: Rectangle 10">
            <a:extLst>
              <a:ext uri="{FF2B5EF4-FFF2-40B4-BE49-F238E27FC236}">
                <a16:creationId xmlns:a16="http://schemas.microsoft.com/office/drawing/2014/main" id="{8968718D-0DD5-48A5-8A54-230B10968B65}"/>
              </a:ext>
            </a:extLst>
          </p:cNvPr>
          <p:cNvSpPr/>
          <p:nvPr/>
        </p:nvSpPr>
        <p:spPr bwMode="auto">
          <a:xfrm>
            <a:off x="7587405" y="5166898"/>
            <a:ext cx="1939773" cy="768531"/>
          </a:xfrm>
          <a:prstGeom prst="wedgeRectCallout">
            <a:avLst>
              <a:gd name="adj1" fmla="val 109234"/>
              <a:gd name="adj2" fmla="val 73398"/>
            </a:avLst>
          </a:prstGeom>
          <a:solidFill>
            <a:srgbClr val="C6C6C6"/>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dirty="0">
                <a:solidFill>
                  <a:schemeClr val="tx1"/>
                </a:solidFill>
                <a:ea typeface="Segoe UI" pitchFamily="34" charset="0"/>
                <a:cs typeface="Segoe UI" pitchFamily="34" charset="0"/>
              </a:rPr>
              <a:t>Run Code</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Will close code editor and run code in game</a:t>
            </a:r>
          </a:p>
        </p:txBody>
      </p:sp>
    </p:spTree>
    <p:extLst>
      <p:ext uri="{BB962C8B-B14F-4D97-AF65-F5344CB8AC3E}">
        <p14:creationId xmlns:p14="http://schemas.microsoft.com/office/powerpoint/2010/main" val="32088192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665C-CB25-4658-86B9-06F02D14B44C}"/>
              </a:ext>
            </a:extLst>
          </p:cNvPr>
          <p:cNvSpPr>
            <a:spLocks noGrp="1"/>
          </p:cNvSpPr>
          <p:nvPr>
            <p:ph type="title"/>
          </p:nvPr>
        </p:nvSpPr>
        <p:spPr>
          <a:xfrm>
            <a:off x="389481" y="320147"/>
            <a:ext cx="11018520" cy="553998"/>
          </a:xfrm>
        </p:spPr>
        <p:txBody>
          <a:bodyPr/>
          <a:lstStyle/>
          <a:p>
            <a:r>
              <a:rPr lang="en-US" dirty="0">
                <a:solidFill>
                  <a:schemeClr val="accent1"/>
                </a:solidFill>
              </a:rPr>
              <a:t>JavaScript</a:t>
            </a:r>
          </a:p>
        </p:txBody>
      </p:sp>
      <p:pic>
        <p:nvPicPr>
          <p:cNvPr id="4" name="Picture 3">
            <a:extLst>
              <a:ext uri="{FF2B5EF4-FFF2-40B4-BE49-F238E27FC236}">
                <a16:creationId xmlns:a16="http://schemas.microsoft.com/office/drawing/2014/main" id="{E48AA2D9-2B55-4F20-B261-CDE881662DB0}"/>
              </a:ext>
            </a:extLst>
          </p:cNvPr>
          <p:cNvPicPr>
            <a:picLocks noChangeAspect="1"/>
          </p:cNvPicPr>
          <p:nvPr/>
        </p:nvPicPr>
        <p:blipFill>
          <a:blip r:embed="rId3"/>
          <a:stretch>
            <a:fillRect/>
          </a:stretch>
        </p:blipFill>
        <p:spPr>
          <a:xfrm>
            <a:off x="1340411" y="961797"/>
            <a:ext cx="10418602" cy="5712790"/>
          </a:xfrm>
          <a:prstGeom prst="rect">
            <a:avLst/>
          </a:prstGeom>
        </p:spPr>
      </p:pic>
    </p:spTree>
    <p:extLst>
      <p:ext uri="{BB962C8B-B14F-4D97-AF65-F5344CB8AC3E}">
        <p14:creationId xmlns:p14="http://schemas.microsoft.com/office/powerpoint/2010/main" val="26885910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3266-4E89-44E0-B8ED-665231DA3111}"/>
              </a:ext>
            </a:extLst>
          </p:cNvPr>
          <p:cNvSpPr>
            <a:spLocks noGrp="1"/>
          </p:cNvSpPr>
          <p:nvPr>
            <p:ph type="title"/>
          </p:nvPr>
        </p:nvSpPr>
        <p:spPr>
          <a:xfrm>
            <a:off x="536160" y="330958"/>
            <a:ext cx="3491557" cy="553998"/>
          </a:xfrm>
        </p:spPr>
        <p:txBody>
          <a:bodyPr/>
          <a:lstStyle/>
          <a:p>
            <a:r>
              <a:rPr lang="en-US" dirty="0">
                <a:solidFill>
                  <a:schemeClr val="accent1"/>
                </a:solidFill>
              </a:rPr>
              <a:t>Events</a:t>
            </a:r>
          </a:p>
        </p:txBody>
      </p:sp>
      <p:sp>
        <p:nvSpPr>
          <p:cNvPr id="5" name="TextBox 4">
            <a:extLst>
              <a:ext uri="{FF2B5EF4-FFF2-40B4-BE49-F238E27FC236}">
                <a16:creationId xmlns:a16="http://schemas.microsoft.com/office/drawing/2014/main" id="{5C418656-683A-4B45-99B8-6494A8D7A53E}"/>
              </a:ext>
            </a:extLst>
          </p:cNvPr>
          <p:cNvSpPr txBox="1"/>
          <p:nvPr/>
        </p:nvSpPr>
        <p:spPr>
          <a:xfrm>
            <a:off x="399606" y="939084"/>
            <a:ext cx="4407422" cy="1843929"/>
          </a:xfrm>
          <a:prstGeom prst="rect">
            <a:avLst/>
          </a:prstGeom>
          <a:noFill/>
        </p:spPr>
        <p:txBody>
          <a:bodyPr wrap="square" lIns="179285" tIns="143428" rIns="179285" bIns="143428" rtlCol="0">
            <a:spAutoFit/>
          </a:bodyPr>
          <a:lstStyle/>
          <a:p>
            <a:pPr>
              <a:spcAft>
                <a:spcPts val="588"/>
              </a:spcAft>
            </a:pPr>
            <a:r>
              <a:rPr lang="en-US" sz="3200" dirty="0">
                <a:gradFill>
                  <a:gsLst>
                    <a:gs pos="2917">
                      <a:schemeClr val="tx1"/>
                    </a:gs>
                    <a:gs pos="30000">
                      <a:schemeClr val="tx1"/>
                    </a:gs>
                  </a:gsLst>
                  <a:lin ang="5400000" scaled="0"/>
                </a:gradFill>
              </a:rPr>
              <a:t>What is an “event”?</a:t>
            </a:r>
          </a:p>
          <a:p>
            <a:pPr>
              <a:spcAft>
                <a:spcPts val="588"/>
              </a:spcAft>
            </a:pPr>
            <a:endParaRPr lang="en-US" sz="1100" dirty="0">
              <a:gradFill>
                <a:gsLst>
                  <a:gs pos="2917">
                    <a:schemeClr val="tx1"/>
                  </a:gs>
                  <a:gs pos="30000">
                    <a:schemeClr val="tx1"/>
                  </a:gs>
                </a:gsLst>
                <a:lin ang="5400000" scaled="0"/>
              </a:gradFill>
            </a:endParaRPr>
          </a:p>
          <a:p>
            <a:pPr>
              <a:spcAft>
                <a:spcPts val="588"/>
              </a:spcAft>
            </a:pPr>
            <a:r>
              <a:rPr lang="en-US" sz="2400" dirty="0">
                <a:solidFill>
                  <a:schemeClr val="accent1"/>
                </a:solidFill>
              </a:rPr>
              <a:t>a wedding, a funeral, graduation ceremony…</a:t>
            </a:r>
          </a:p>
        </p:txBody>
      </p:sp>
      <p:sp>
        <p:nvSpPr>
          <p:cNvPr id="7" name="TextBox 6">
            <a:extLst>
              <a:ext uri="{FF2B5EF4-FFF2-40B4-BE49-F238E27FC236}">
                <a16:creationId xmlns:a16="http://schemas.microsoft.com/office/drawing/2014/main" id="{CD16BA42-7210-431F-A001-C21AC0C58DB1}"/>
              </a:ext>
            </a:extLst>
          </p:cNvPr>
          <p:cNvSpPr txBox="1"/>
          <p:nvPr/>
        </p:nvSpPr>
        <p:spPr>
          <a:xfrm>
            <a:off x="5782639" y="939084"/>
            <a:ext cx="5696394" cy="782100"/>
          </a:xfrm>
          <a:prstGeom prst="rect">
            <a:avLst/>
          </a:prstGeom>
          <a:noFill/>
        </p:spPr>
        <p:txBody>
          <a:bodyPr wrap="square" lIns="179285" tIns="143428" rIns="179285" bIns="143428" rtlCol="0">
            <a:spAutoFit/>
          </a:bodyPr>
          <a:lstStyle/>
          <a:p>
            <a:pPr>
              <a:spcAft>
                <a:spcPts val="588"/>
              </a:spcAft>
            </a:pPr>
            <a:r>
              <a:rPr lang="en-US" sz="3200" dirty="0">
                <a:gradFill>
                  <a:gsLst>
                    <a:gs pos="2917">
                      <a:schemeClr val="tx1"/>
                    </a:gs>
                    <a:gs pos="30000">
                      <a:schemeClr val="tx1"/>
                    </a:gs>
                  </a:gsLst>
                  <a:lin ang="5400000" scaled="0"/>
                </a:gradFill>
              </a:rPr>
              <a:t>Events can trigger actions:</a:t>
            </a:r>
          </a:p>
        </p:txBody>
      </p:sp>
      <p:graphicFrame>
        <p:nvGraphicFramePr>
          <p:cNvPr id="3" name="Table 2">
            <a:extLst>
              <a:ext uri="{FF2B5EF4-FFF2-40B4-BE49-F238E27FC236}">
                <a16:creationId xmlns:a16="http://schemas.microsoft.com/office/drawing/2014/main" id="{DDD07521-FD66-4783-AB59-51ABEF7FA404}"/>
              </a:ext>
            </a:extLst>
          </p:cNvPr>
          <p:cNvGraphicFramePr>
            <a:graphicFrameLocks noGrp="1"/>
          </p:cNvGraphicFramePr>
          <p:nvPr>
            <p:extLst>
              <p:ext uri="{D42A27DB-BD31-4B8C-83A1-F6EECF244321}">
                <p14:modId xmlns:p14="http://schemas.microsoft.com/office/powerpoint/2010/main" val="3450583854"/>
              </p:ext>
            </p:extLst>
          </p:nvPr>
        </p:nvGraphicFramePr>
        <p:xfrm>
          <a:off x="5782639" y="1782708"/>
          <a:ext cx="5873241" cy="1778170"/>
        </p:xfrm>
        <a:graphic>
          <a:graphicData uri="http://schemas.openxmlformats.org/drawingml/2006/table">
            <a:tbl>
              <a:tblPr/>
              <a:tblGrid>
                <a:gridCol w="2689274">
                  <a:extLst>
                    <a:ext uri="{9D8B030D-6E8A-4147-A177-3AD203B41FA5}">
                      <a16:colId xmlns:a16="http://schemas.microsoft.com/office/drawing/2014/main" val="420858387"/>
                    </a:ext>
                  </a:extLst>
                </a:gridCol>
                <a:gridCol w="522914">
                  <a:extLst>
                    <a:ext uri="{9D8B030D-6E8A-4147-A177-3AD203B41FA5}">
                      <a16:colId xmlns:a16="http://schemas.microsoft.com/office/drawing/2014/main" val="2629146271"/>
                    </a:ext>
                  </a:extLst>
                </a:gridCol>
                <a:gridCol w="2661053">
                  <a:extLst>
                    <a:ext uri="{9D8B030D-6E8A-4147-A177-3AD203B41FA5}">
                      <a16:colId xmlns:a16="http://schemas.microsoft.com/office/drawing/2014/main" val="3705310579"/>
                    </a:ext>
                  </a:extLst>
                </a:gridCol>
              </a:tblGrid>
              <a:tr h="398411">
                <a:tc>
                  <a:txBody>
                    <a:bodyPr/>
                    <a:lstStyle/>
                    <a:p>
                      <a:pPr marL="0" marR="0" fontAlgn="t">
                        <a:spcBef>
                          <a:spcPts val="0"/>
                        </a:spcBef>
                        <a:spcAft>
                          <a:spcPts val="0"/>
                        </a:spcAft>
                      </a:pPr>
                      <a:r>
                        <a:rPr lang="en-US" sz="2000" b="1" dirty="0">
                          <a:solidFill>
                            <a:srgbClr val="FFFFFF"/>
                          </a:solidFill>
                          <a:effectLst/>
                          <a:latin typeface="Segoe UI" panose="020B0502040204020203" pitchFamily="34" charset="0"/>
                        </a:rPr>
                        <a:t>Event</a:t>
                      </a:r>
                      <a:endParaRPr lang="en-US" sz="2000" dirty="0">
                        <a:solidFill>
                          <a:srgbClr val="FFFFFF"/>
                        </a:solidFill>
                        <a:effectLst/>
                        <a:latin typeface="Segoe UI" panose="020B0502040204020203" pitchFamily="34" charset="0"/>
                      </a:endParaRPr>
                    </a:p>
                  </a:txBody>
                  <a:tcPr marL="49801" marR="49801" marT="49801" marB="49801">
                    <a:lnL w="12700" cap="flat" cmpd="sng" algn="ctr">
                      <a:solidFill>
                        <a:srgbClr val="A3A3A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tc>
                  <a:txBody>
                    <a:bodyPr/>
                    <a:lstStyle/>
                    <a:p>
                      <a:pPr marL="0" marR="0" fontAlgn="t">
                        <a:spcBef>
                          <a:spcPts val="0"/>
                        </a:spcBef>
                        <a:spcAft>
                          <a:spcPts val="0"/>
                        </a:spcAft>
                      </a:pPr>
                      <a:r>
                        <a:rPr lang="en-US" sz="2000" b="1" dirty="0">
                          <a:solidFill>
                            <a:srgbClr val="FFFFFF"/>
                          </a:solidFill>
                          <a:effectLst/>
                          <a:latin typeface="Segoe UI" panose="020B0502040204020203" pitchFamily="34" charset="0"/>
                        </a:rPr>
                        <a:t> </a:t>
                      </a:r>
                      <a:endParaRPr lang="en-US" sz="2000" dirty="0">
                        <a:solidFill>
                          <a:srgbClr val="FFFFFF"/>
                        </a:solidFill>
                        <a:effectLst/>
                        <a:latin typeface="Segoe UI" panose="020B0502040204020203" pitchFamily="34" charset="0"/>
                      </a:endParaRPr>
                    </a:p>
                  </a:txBody>
                  <a:tcPr marL="49801" marR="49801" marT="49801" marB="4980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tc>
                  <a:txBody>
                    <a:bodyPr/>
                    <a:lstStyle/>
                    <a:p>
                      <a:pPr marL="0" marR="0" fontAlgn="t">
                        <a:spcBef>
                          <a:spcPts val="0"/>
                        </a:spcBef>
                        <a:spcAft>
                          <a:spcPts val="0"/>
                        </a:spcAft>
                      </a:pPr>
                      <a:r>
                        <a:rPr lang="en-US" sz="2000" b="1" dirty="0">
                          <a:solidFill>
                            <a:srgbClr val="FFFFFF"/>
                          </a:solidFill>
                          <a:effectLst/>
                          <a:latin typeface="Segoe UI" panose="020B0502040204020203" pitchFamily="34" charset="0"/>
                        </a:rPr>
                        <a:t>Action</a:t>
                      </a:r>
                      <a:endParaRPr lang="en-US" sz="2000" dirty="0">
                        <a:solidFill>
                          <a:srgbClr val="FFFFFF"/>
                        </a:solidFill>
                        <a:effectLst/>
                        <a:latin typeface="Segoe UI" panose="020B0502040204020203" pitchFamily="34" charset="0"/>
                      </a:endParaRPr>
                    </a:p>
                  </a:txBody>
                  <a:tcPr marL="49801" marR="49801" marT="49801" marB="49801">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4472C4"/>
                    </a:solidFill>
                  </a:tcPr>
                </a:tc>
                <a:extLst>
                  <a:ext uri="{0D108BD9-81ED-4DB2-BD59-A6C34878D82A}">
                    <a16:rowId xmlns:a16="http://schemas.microsoft.com/office/drawing/2014/main" val="4255827267"/>
                  </a:ext>
                </a:extLst>
              </a:tr>
              <a:tr h="338649">
                <a:tc>
                  <a:txBody>
                    <a:bodyPr/>
                    <a:lstStyle/>
                    <a:p>
                      <a:pPr marL="0" marR="0" fontAlgn="t">
                        <a:spcBef>
                          <a:spcPts val="0"/>
                        </a:spcBef>
                        <a:spcAft>
                          <a:spcPts val="0"/>
                        </a:spcAft>
                      </a:pPr>
                      <a:r>
                        <a:rPr lang="en-US" sz="1600" dirty="0">
                          <a:solidFill>
                            <a:srgbClr val="000000"/>
                          </a:solidFill>
                          <a:effectLst/>
                          <a:latin typeface="Segoe UI" panose="020B0502040204020203" pitchFamily="34" charset="0"/>
                        </a:rPr>
                        <a:t>It starts raining</a:t>
                      </a:r>
                    </a:p>
                  </a:txBody>
                  <a:tcPr marL="49801" marR="49801" marT="49801" marB="49801">
                    <a:lnL w="12700" cap="flat" cmpd="sng" algn="ctr">
                      <a:solidFill>
                        <a:srgbClr val="A3A3A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4C6E7"/>
                    </a:solidFill>
                  </a:tcPr>
                </a:tc>
                <a:tc>
                  <a:txBody>
                    <a:bodyPr/>
                    <a:lstStyle/>
                    <a:p>
                      <a:pPr marL="0" marR="0" algn="ctr" fontAlgn="t">
                        <a:spcBef>
                          <a:spcPts val="0"/>
                        </a:spcBef>
                        <a:spcAft>
                          <a:spcPts val="0"/>
                        </a:spcAft>
                      </a:pPr>
                      <a:r>
                        <a:rPr lang="en-US" sz="1600" dirty="0">
                          <a:solidFill>
                            <a:srgbClr val="000000"/>
                          </a:solidFill>
                          <a:effectLst/>
                          <a:latin typeface="Wingdings" panose="05000000000000000000" pitchFamily="2" charset="2"/>
                        </a:rPr>
                        <a:t>è</a:t>
                      </a:r>
                    </a:p>
                  </a:txBody>
                  <a:tcPr marL="49801" marR="49801" marT="49801" marB="4980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4C6E7"/>
                    </a:solidFill>
                  </a:tcPr>
                </a:tc>
                <a:tc>
                  <a:txBody>
                    <a:bodyPr/>
                    <a:lstStyle/>
                    <a:p>
                      <a:pPr marL="0" marR="0" fontAlgn="t">
                        <a:spcBef>
                          <a:spcPts val="0"/>
                        </a:spcBef>
                        <a:spcAft>
                          <a:spcPts val="0"/>
                        </a:spcAft>
                      </a:pPr>
                      <a:r>
                        <a:rPr lang="en-US" sz="1600" dirty="0">
                          <a:solidFill>
                            <a:srgbClr val="000000"/>
                          </a:solidFill>
                          <a:effectLst/>
                          <a:latin typeface="Segoe UI" panose="020B0502040204020203" pitchFamily="34" charset="0"/>
                        </a:rPr>
                        <a:t>Open umbrella</a:t>
                      </a:r>
                    </a:p>
                  </a:txBody>
                  <a:tcPr marL="49801" marR="49801" marT="49801" marB="49801">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4C6E7"/>
                    </a:solidFill>
                  </a:tcPr>
                </a:tc>
                <a:extLst>
                  <a:ext uri="{0D108BD9-81ED-4DB2-BD59-A6C34878D82A}">
                    <a16:rowId xmlns:a16="http://schemas.microsoft.com/office/drawing/2014/main" val="1817430779"/>
                  </a:ext>
                </a:extLst>
              </a:tr>
              <a:tr h="338649">
                <a:tc>
                  <a:txBody>
                    <a:bodyPr/>
                    <a:lstStyle/>
                    <a:p>
                      <a:pPr marL="0" marR="0" fontAlgn="t">
                        <a:spcBef>
                          <a:spcPts val="0"/>
                        </a:spcBef>
                        <a:spcAft>
                          <a:spcPts val="0"/>
                        </a:spcAft>
                      </a:pPr>
                      <a:r>
                        <a:rPr lang="en-US" sz="1600" dirty="0">
                          <a:solidFill>
                            <a:srgbClr val="000000"/>
                          </a:solidFill>
                          <a:effectLst/>
                          <a:latin typeface="Segoe UI" panose="020B0502040204020203" pitchFamily="34" charset="0"/>
                        </a:rPr>
                        <a:t>The bell rings</a:t>
                      </a:r>
                    </a:p>
                  </a:txBody>
                  <a:tcPr marL="49801" marR="49801" marT="49801" marB="49801">
                    <a:lnL w="12700" cap="flat" cmpd="sng" algn="ctr">
                      <a:solidFill>
                        <a:srgbClr val="A3A3A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2F3"/>
                    </a:solidFill>
                  </a:tcPr>
                </a:tc>
                <a:tc>
                  <a:txBody>
                    <a:bodyPr/>
                    <a:lstStyle/>
                    <a:p>
                      <a:pPr marL="0" marR="0" algn="ctr" fontAlgn="t">
                        <a:spcBef>
                          <a:spcPts val="0"/>
                        </a:spcBef>
                        <a:spcAft>
                          <a:spcPts val="0"/>
                        </a:spcAft>
                      </a:pPr>
                      <a:r>
                        <a:rPr lang="en-US" sz="1600" dirty="0">
                          <a:solidFill>
                            <a:srgbClr val="000000"/>
                          </a:solidFill>
                          <a:effectLst/>
                          <a:latin typeface="Wingdings" panose="05000000000000000000" pitchFamily="2" charset="2"/>
                        </a:rPr>
                        <a:t>è</a:t>
                      </a:r>
                    </a:p>
                  </a:txBody>
                  <a:tcPr marL="49801" marR="49801" marT="49801" marB="4980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2F3"/>
                    </a:solidFill>
                  </a:tcPr>
                </a:tc>
                <a:tc>
                  <a:txBody>
                    <a:bodyPr/>
                    <a:lstStyle/>
                    <a:p>
                      <a:pPr marL="0" marR="0" fontAlgn="t">
                        <a:spcBef>
                          <a:spcPts val="0"/>
                        </a:spcBef>
                        <a:spcAft>
                          <a:spcPts val="0"/>
                        </a:spcAft>
                      </a:pPr>
                      <a:r>
                        <a:rPr lang="en-US" sz="1600" dirty="0">
                          <a:solidFill>
                            <a:srgbClr val="000000"/>
                          </a:solidFill>
                          <a:effectLst/>
                          <a:latin typeface="Segoe UI" panose="020B0502040204020203" pitchFamily="34" charset="0"/>
                        </a:rPr>
                        <a:t>Students go to class</a:t>
                      </a:r>
                    </a:p>
                  </a:txBody>
                  <a:tcPr marL="49801" marR="49801" marT="49801" marB="49801">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2F3"/>
                    </a:solidFill>
                  </a:tcPr>
                </a:tc>
                <a:extLst>
                  <a:ext uri="{0D108BD9-81ED-4DB2-BD59-A6C34878D82A}">
                    <a16:rowId xmlns:a16="http://schemas.microsoft.com/office/drawing/2014/main" val="3053180301"/>
                  </a:ext>
                </a:extLst>
              </a:tr>
              <a:tr h="338649">
                <a:tc>
                  <a:txBody>
                    <a:bodyPr/>
                    <a:lstStyle/>
                    <a:p>
                      <a:pPr marL="0" marR="0" fontAlgn="t">
                        <a:spcBef>
                          <a:spcPts val="0"/>
                        </a:spcBef>
                        <a:spcAft>
                          <a:spcPts val="0"/>
                        </a:spcAft>
                      </a:pPr>
                      <a:r>
                        <a:rPr lang="en-US" sz="1600" dirty="0">
                          <a:solidFill>
                            <a:srgbClr val="000000"/>
                          </a:solidFill>
                          <a:effectLst/>
                          <a:latin typeface="Segoe UI" panose="020B0502040204020203" pitchFamily="34" charset="0"/>
                        </a:rPr>
                        <a:t>The Power button is pressed</a:t>
                      </a:r>
                    </a:p>
                  </a:txBody>
                  <a:tcPr marL="49801" marR="49801" marT="49801" marB="49801">
                    <a:lnL w="12700" cap="flat" cmpd="sng" algn="ctr">
                      <a:solidFill>
                        <a:srgbClr val="A3A3A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4C6E7"/>
                    </a:solidFill>
                  </a:tcPr>
                </a:tc>
                <a:tc>
                  <a:txBody>
                    <a:bodyPr/>
                    <a:lstStyle/>
                    <a:p>
                      <a:pPr marL="0" marR="0" algn="ctr" fontAlgn="t">
                        <a:spcBef>
                          <a:spcPts val="0"/>
                        </a:spcBef>
                        <a:spcAft>
                          <a:spcPts val="0"/>
                        </a:spcAft>
                      </a:pPr>
                      <a:r>
                        <a:rPr lang="en-US" sz="1600" dirty="0">
                          <a:solidFill>
                            <a:srgbClr val="000000"/>
                          </a:solidFill>
                          <a:effectLst/>
                          <a:latin typeface="Wingdings" panose="05000000000000000000" pitchFamily="2" charset="2"/>
                        </a:rPr>
                        <a:t>è</a:t>
                      </a:r>
                    </a:p>
                  </a:txBody>
                  <a:tcPr marL="49801" marR="49801" marT="49801" marB="4980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4C6E7"/>
                    </a:solidFill>
                  </a:tcPr>
                </a:tc>
                <a:tc>
                  <a:txBody>
                    <a:bodyPr/>
                    <a:lstStyle/>
                    <a:p>
                      <a:pPr marL="0" marR="0" fontAlgn="t">
                        <a:spcBef>
                          <a:spcPts val="0"/>
                        </a:spcBef>
                        <a:spcAft>
                          <a:spcPts val="0"/>
                        </a:spcAft>
                      </a:pPr>
                      <a:r>
                        <a:rPr lang="en-US" sz="1600" dirty="0">
                          <a:solidFill>
                            <a:srgbClr val="000000"/>
                          </a:solidFill>
                          <a:effectLst/>
                          <a:latin typeface="Segoe UI" panose="020B0502040204020203" pitchFamily="34" charset="0"/>
                        </a:rPr>
                        <a:t>Computer turns on</a:t>
                      </a:r>
                    </a:p>
                  </a:txBody>
                  <a:tcPr marL="49801" marR="49801" marT="49801" marB="49801">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4C6E7"/>
                    </a:solidFill>
                  </a:tcPr>
                </a:tc>
                <a:extLst>
                  <a:ext uri="{0D108BD9-81ED-4DB2-BD59-A6C34878D82A}">
                    <a16:rowId xmlns:a16="http://schemas.microsoft.com/office/drawing/2014/main" val="3617909790"/>
                  </a:ext>
                </a:extLst>
              </a:tr>
              <a:tr h="338649">
                <a:tc>
                  <a:txBody>
                    <a:bodyPr/>
                    <a:lstStyle/>
                    <a:p>
                      <a:pPr marL="0" marR="0" fontAlgn="t">
                        <a:spcBef>
                          <a:spcPts val="0"/>
                        </a:spcBef>
                        <a:spcAft>
                          <a:spcPts val="0"/>
                        </a:spcAft>
                      </a:pPr>
                      <a:r>
                        <a:rPr lang="en-US" sz="1600" dirty="0">
                          <a:solidFill>
                            <a:srgbClr val="000000"/>
                          </a:solidFill>
                          <a:effectLst/>
                          <a:latin typeface="Segoe UI" panose="020B0502040204020203" pitchFamily="34" charset="0"/>
                        </a:rPr>
                        <a:t>Mouse button is clicked</a:t>
                      </a:r>
                    </a:p>
                  </a:txBody>
                  <a:tcPr marL="49801" marR="49801" marT="49801" marB="49801">
                    <a:lnL w="12700" cap="flat" cmpd="sng" algn="ctr">
                      <a:solidFill>
                        <a:srgbClr val="A3A3A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2F3"/>
                    </a:solidFill>
                  </a:tcPr>
                </a:tc>
                <a:tc>
                  <a:txBody>
                    <a:bodyPr/>
                    <a:lstStyle/>
                    <a:p>
                      <a:pPr marL="0" marR="0" algn="ctr" fontAlgn="t">
                        <a:spcBef>
                          <a:spcPts val="0"/>
                        </a:spcBef>
                        <a:spcAft>
                          <a:spcPts val="0"/>
                        </a:spcAft>
                      </a:pPr>
                      <a:r>
                        <a:rPr lang="en-US" sz="1600" dirty="0">
                          <a:solidFill>
                            <a:srgbClr val="000000"/>
                          </a:solidFill>
                          <a:effectLst/>
                          <a:latin typeface="Wingdings" panose="05000000000000000000" pitchFamily="2" charset="2"/>
                        </a:rPr>
                        <a:t>è</a:t>
                      </a:r>
                    </a:p>
                  </a:txBody>
                  <a:tcPr marL="49801" marR="49801" marT="49801" marB="4980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2F3"/>
                    </a:solidFill>
                  </a:tcPr>
                </a:tc>
                <a:tc>
                  <a:txBody>
                    <a:bodyPr/>
                    <a:lstStyle/>
                    <a:p>
                      <a:pPr marL="0" marR="0" fontAlgn="t">
                        <a:spcBef>
                          <a:spcPts val="0"/>
                        </a:spcBef>
                        <a:spcAft>
                          <a:spcPts val="0"/>
                        </a:spcAft>
                      </a:pPr>
                      <a:r>
                        <a:rPr lang="en-US" sz="1600" dirty="0">
                          <a:solidFill>
                            <a:srgbClr val="000000"/>
                          </a:solidFill>
                          <a:effectLst/>
                          <a:latin typeface="Segoe UI" panose="020B0502040204020203" pitchFamily="34" charset="0"/>
                        </a:rPr>
                        <a:t>Open application</a:t>
                      </a:r>
                    </a:p>
                  </a:txBody>
                  <a:tcPr marL="49801" marR="49801" marT="49801" marB="49801">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9E2F3"/>
                    </a:solidFill>
                  </a:tcPr>
                </a:tc>
                <a:extLst>
                  <a:ext uri="{0D108BD9-81ED-4DB2-BD59-A6C34878D82A}">
                    <a16:rowId xmlns:a16="http://schemas.microsoft.com/office/drawing/2014/main" val="3449312441"/>
                  </a:ext>
                </a:extLst>
              </a:tr>
            </a:tbl>
          </a:graphicData>
        </a:graphic>
      </p:graphicFrame>
      <p:sp>
        <p:nvSpPr>
          <p:cNvPr id="10" name="TextBox 9">
            <a:extLst>
              <a:ext uri="{FF2B5EF4-FFF2-40B4-BE49-F238E27FC236}">
                <a16:creationId xmlns:a16="http://schemas.microsoft.com/office/drawing/2014/main" id="{16C25AD5-B627-4C8E-8512-2F1E429A9844}"/>
              </a:ext>
            </a:extLst>
          </p:cNvPr>
          <p:cNvSpPr txBox="1"/>
          <p:nvPr/>
        </p:nvSpPr>
        <p:spPr>
          <a:xfrm>
            <a:off x="536160" y="3771937"/>
            <a:ext cx="11518188" cy="658989"/>
          </a:xfrm>
          <a:prstGeom prst="rect">
            <a:avLst/>
          </a:prstGeom>
          <a:noFill/>
        </p:spPr>
        <p:txBody>
          <a:bodyPr wrap="square" lIns="179285" tIns="143428" rIns="179285" bIns="143428" rtlCol="0">
            <a:spAutoFit/>
          </a:bodyPr>
          <a:lstStyle/>
          <a:p>
            <a:pPr>
              <a:spcAft>
                <a:spcPts val="588"/>
              </a:spcAft>
            </a:pPr>
            <a:r>
              <a:rPr lang="en-US" sz="2400" dirty="0">
                <a:gradFill>
                  <a:gsLst>
                    <a:gs pos="2917">
                      <a:schemeClr val="tx1"/>
                    </a:gs>
                    <a:gs pos="30000">
                      <a:schemeClr val="tx1"/>
                    </a:gs>
                  </a:gsLst>
                  <a:lin ang="5400000" scaled="0"/>
                </a:gradFill>
              </a:rPr>
              <a:t>Event handlers determine when to run different blocks of code in your program –</a:t>
            </a:r>
          </a:p>
        </p:txBody>
      </p:sp>
      <p:pic>
        <p:nvPicPr>
          <p:cNvPr id="11" name="Picture 10">
            <a:extLst>
              <a:ext uri="{FF2B5EF4-FFF2-40B4-BE49-F238E27FC236}">
                <a16:creationId xmlns:a16="http://schemas.microsoft.com/office/drawing/2014/main" id="{555C54D4-9378-4811-BBC9-704FBB8F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057" y="4608165"/>
            <a:ext cx="7874000" cy="1959502"/>
          </a:xfrm>
          <a:prstGeom prst="rect">
            <a:avLst/>
          </a:prstGeom>
        </p:spPr>
      </p:pic>
    </p:spTree>
    <p:extLst>
      <p:ext uri="{BB962C8B-B14F-4D97-AF65-F5344CB8AC3E}">
        <p14:creationId xmlns:p14="http://schemas.microsoft.com/office/powerpoint/2010/main" val="1942534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7647-F966-4637-827C-5D9D7DF1954A}"/>
              </a:ext>
            </a:extLst>
          </p:cNvPr>
          <p:cNvSpPr>
            <a:spLocks noGrp="1"/>
          </p:cNvSpPr>
          <p:nvPr>
            <p:ph type="title"/>
          </p:nvPr>
        </p:nvSpPr>
        <p:spPr/>
        <p:txBody>
          <a:bodyPr/>
          <a:lstStyle/>
          <a:p>
            <a:r>
              <a:rPr lang="en-US" dirty="0">
                <a:solidFill>
                  <a:srgbClr val="008575"/>
                </a:solidFill>
              </a:rPr>
              <a:t>Coding</a:t>
            </a:r>
            <a:r>
              <a:rPr lang="en-US" dirty="0">
                <a:solidFill>
                  <a:schemeClr val="accent1"/>
                </a:solidFill>
              </a:rPr>
              <a:t> Challenge #1  Flower Trail</a:t>
            </a:r>
          </a:p>
        </p:txBody>
      </p:sp>
      <p:sp>
        <p:nvSpPr>
          <p:cNvPr id="3" name="Content Placeholder 2">
            <a:extLst>
              <a:ext uri="{FF2B5EF4-FFF2-40B4-BE49-F238E27FC236}">
                <a16:creationId xmlns:a16="http://schemas.microsoft.com/office/drawing/2014/main" id="{0130B386-5EA0-4012-A216-4D5D9E1A2948}"/>
              </a:ext>
            </a:extLst>
          </p:cNvPr>
          <p:cNvSpPr>
            <a:spLocks noGrp="1"/>
          </p:cNvSpPr>
          <p:nvPr>
            <p:ph sz="quarter" idx="10"/>
          </p:nvPr>
        </p:nvSpPr>
        <p:spPr>
          <a:xfrm>
            <a:off x="586581" y="1196459"/>
            <a:ext cx="11018838" cy="492443"/>
          </a:xfrm>
        </p:spPr>
        <p:txBody>
          <a:bodyPr/>
          <a:lstStyle/>
          <a:p>
            <a:pPr marL="0" indent="0">
              <a:buNone/>
            </a:pPr>
            <a:r>
              <a:rPr lang="en-US" sz="3200" dirty="0"/>
              <a:t>Leave a trail of flowers when your player walks around</a:t>
            </a:r>
          </a:p>
        </p:txBody>
      </p:sp>
      <p:pic>
        <p:nvPicPr>
          <p:cNvPr id="7" name="Picture 6" descr="A picture containing grass, tree, sky, outdoor&#10;&#10;Description automatically generated">
            <a:extLst>
              <a:ext uri="{FF2B5EF4-FFF2-40B4-BE49-F238E27FC236}">
                <a16:creationId xmlns:a16="http://schemas.microsoft.com/office/drawing/2014/main" id="{22474D58-553A-4510-971E-D891C8A2F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599" y="1871078"/>
            <a:ext cx="3493489" cy="2899704"/>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7835364F-DCB1-4DF5-9874-902495337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4267" y="1975171"/>
            <a:ext cx="3097167" cy="2691517"/>
          </a:xfrm>
          <a:prstGeom prst="rect">
            <a:avLst/>
          </a:prstGeom>
        </p:spPr>
      </p:pic>
      <p:sp>
        <p:nvSpPr>
          <p:cNvPr id="8" name="Rectangle: Rounded Corners 7">
            <a:extLst>
              <a:ext uri="{FF2B5EF4-FFF2-40B4-BE49-F238E27FC236}">
                <a16:creationId xmlns:a16="http://schemas.microsoft.com/office/drawing/2014/main" id="{57FEC69F-3B37-45EF-9AFE-D9D1BBFA876B}"/>
              </a:ext>
            </a:extLst>
          </p:cNvPr>
          <p:cNvSpPr/>
          <p:nvPr/>
        </p:nvSpPr>
        <p:spPr bwMode="auto">
          <a:xfrm>
            <a:off x="3223159" y="4952958"/>
            <a:ext cx="4955536" cy="18436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Advanced Challenges – </a:t>
            </a:r>
          </a:p>
          <a:p>
            <a:pPr marL="457200" indent="-457200" defTabSz="932472" fontAlgn="base">
              <a:spcBef>
                <a:spcPts val="1200"/>
              </a:spcBef>
              <a:spcAft>
                <a:spcPct val="0"/>
              </a:spcAft>
              <a:buFont typeface="Wingdings" panose="05000000000000000000" pitchFamily="2" charset="2"/>
              <a:buChar char="§"/>
            </a:pPr>
            <a:r>
              <a:rPr lang="en-US" sz="2400" dirty="0">
                <a:gradFill>
                  <a:gsLst>
                    <a:gs pos="0">
                      <a:srgbClr val="FFFFFF"/>
                    </a:gs>
                    <a:gs pos="100000">
                      <a:srgbClr val="FFFFFF"/>
                    </a:gs>
                  </a:gsLst>
                  <a:lin ang="5400000" scaled="0"/>
                </a:gradFill>
                <a:ea typeface="Segoe UI" pitchFamily="34" charset="0"/>
                <a:cs typeface="Segoe UI" pitchFamily="34" charset="0"/>
              </a:rPr>
              <a:t>When you fly, spawn birds</a:t>
            </a:r>
          </a:p>
          <a:p>
            <a:pPr marL="457200" indent="-457200" defTabSz="932472" fontAlgn="base">
              <a:spcBef>
                <a:spcPts val="1200"/>
              </a:spcBef>
              <a:spcAft>
                <a:spcPct val="0"/>
              </a:spcAft>
              <a:buFont typeface="Wingdings" panose="05000000000000000000" pitchFamily="2" charset="2"/>
              <a:buChar char="§"/>
            </a:pPr>
            <a:r>
              <a:rPr lang="en-US" sz="2400" dirty="0">
                <a:gradFill>
                  <a:gsLst>
                    <a:gs pos="0">
                      <a:srgbClr val="FFFFFF"/>
                    </a:gs>
                    <a:gs pos="100000">
                      <a:srgbClr val="FFFFFF"/>
                    </a:gs>
                  </a:gsLst>
                  <a:lin ang="5400000" scaled="0"/>
                </a:gradFill>
                <a:ea typeface="Segoe UI" pitchFamily="34" charset="0"/>
                <a:cs typeface="Segoe UI" pitchFamily="34" charset="0"/>
              </a:rPr>
              <a:t>When you swim, spawn fish </a:t>
            </a:r>
          </a:p>
        </p:txBody>
      </p:sp>
    </p:spTree>
    <p:extLst>
      <p:ext uri="{BB962C8B-B14F-4D97-AF65-F5344CB8AC3E}">
        <p14:creationId xmlns:p14="http://schemas.microsoft.com/office/powerpoint/2010/main" val="805516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 shot of a computer&#10;&#10;Description automatically generated">
            <a:extLst>
              <a:ext uri="{FF2B5EF4-FFF2-40B4-BE49-F238E27FC236}">
                <a16:creationId xmlns:a16="http://schemas.microsoft.com/office/drawing/2014/main" id="{41F54C5C-98AF-4499-83EC-660CAB8813C3}"/>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387255" y="447024"/>
            <a:ext cx="4615311" cy="6124164"/>
          </a:xfrm>
        </p:spPr>
      </p:pic>
    </p:spTree>
    <p:extLst>
      <p:ext uri="{BB962C8B-B14F-4D97-AF65-F5344CB8AC3E}">
        <p14:creationId xmlns:p14="http://schemas.microsoft.com/office/powerpoint/2010/main" val="6012087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3266-4E89-44E0-B8ED-665231DA3111}"/>
              </a:ext>
            </a:extLst>
          </p:cNvPr>
          <p:cNvSpPr>
            <a:spLocks noGrp="1"/>
          </p:cNvSpPr>
          <p:nvPr>
            <p:ph type="title"/>
          </p:nvPr>
        </p:nvSpPr>
        <p:spPr>
          <a:xfrm>
            <a:off x="268080" y="214567"/>
            <a:ext cx="11655840" cy="553998"/>
          </a:xfrm>
        </p:spPr>
        <p:txBody>
          <a:bodyPr/>
          <a:lstStyle/>
          <a:p>
            <a:r>
              <a:rPr lang="en-US" dirty="0">
                <a:solidFill>
                  <a:schemeClr val="accent1"/>
                </a:solidFill>
              </a:rPr>
              <a:t>Positions &amp; Coordinates in Minecraft</a:t>
            </a:r>
          </a:p>
        </p:txBody>
      </p:sp>
      <p:grpSp>
        <p:nvGrpSpPr>
          <p:cNvPr id="4" name="Group 3">
            <a:extLst>
              <a:ext uri="{FF2B5EF4-FFF2-40B4-BE49-F238E27FC236}">
                <a16:creationId xmlns:a16="http://schemas.microsoft.com/office/drawing/2014/main" id="{27A6009B-C747-4269-91D4-D813C4CBE67C}"/>
              </a:ext>
            </a:extLst>
          </p:cNvPr>
          <p:cNvGrpSpPr/>
          <p:nvPr/>
        </p:nvGrpSpPr>
        <p:grpSpPr>
          <a:xfrm>
            <a:off x="399024" y="1981716"/>
            <a:ext cx="4259177" cy="3254682"/>
            <a:chOff x="339965" y="2538523"/>
            <a:chExt cx="4588637" cy="3507873"/>
          </a:xfrm>
        </p:grpSpPr>
        <p:pic>
          <p:nvPicPr>
            <p:cNvPr id="7" name="Picture 6" descr="A picture containing sky, tree, train, grass&#10;&#10;Description generated with very high confidence">
              <a:extLst>
                <a:ext uri="{FF2B5EF4-FFF2-40B4-BE49-F238E27FC236}">
                  <a16:creationId xmlns:a16="http://schemas.microsoft.com/office/drawing/2014/main" id="{F00737B3-1107-4266-92D1-3B321D68ADCD}"/>
                </a:ext>
              </a:extLst>
            </p:cNvPr>
            <p:cNvPicPr>
              <a:picLocks noChangeAspect="1"/>
            </p:cNvPicPr>
            <p:nvPr/>
          </p:nvPicPr>
          <p:blipFill rotWithShape="1">
            <a:blip r:embed="rId3"/>
            <a:srcRect t="6409" r="12333" b="3056"/>
            <a:stretch/>
          </p:blipFill>
          <p:spPr>
            <a:xfrm>
              <a:off x="655637" y="2538523"/>
              <a:ext cx="4272965" cy="3507873"/>
            </a:xfrm>
            <a:prstGeom prst="rect">
              <a:avLst/>
            </a:prstGeom>
          </p:spPr>
        </p:pic>
        <p:sp>
          <p:nvSpPr>
            <p:cNvPr id="3" name="Oval 2">
              <a:extLst>
                <a:ext uri="{FF2B5EF4-FFF2-40B4-BE49-F238E27FC236}">
                  <a16:creationId xmlns:a16="http://schemas.microsoft.com/office/drawing/2014/main" id="{406A009B-8618-4186-A09B-014B3A9BB3C4}"/>
                </a:ext>
              </a:extLst>
            </p:cNvPr>
            <p:cNvSpPr/>
            <p:nvPr/>
          </p:nvSpPr>
          <p:spPr bwMode="auto">
            <a:xfrm>
              <a:off x="339965" y="2788373"/>
              <a:ext cx="1677582" cy="76200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A close up of text on a white background&#10;&#10;Description generated with high confidence">
            <a:extLst>
              <a:ext uri="{FF2B5EF4-FFF2-40B4-BE49-F238E27FC236}">
                <a16:creationId xmlns:a16="http://schemas.microsoft.com/office/drawing/2014/main" id="{679517DD-8310-4264-93B7-F7BDABDCA61D}"/>
              </a:ext>
            </a:extLst>
          </p:cNvPr>
          <p:cNvPicPr>
            <a:picLocks noChangeAspect="1"/>
          </p:cNvPicPr>
          <p:nvPr/>
        </p:nvPicPr>
        <p:blipFill>
          <a:blip r:embed="rId4"/>
          <a:stretch>
            <a:fillRect/>
          </a:stretch>
        </p:blipFill>
        <p:spPr>
          <a:xfrm>
            <a:off x="7890008" y="1267051"/>
            <a:ext cx="4033912" cy="3817457"/>
          </a:xfrm>
          <a:prstGeom prst="rect">
            <a:avLst/>
          </a:prstGeom>
        </p:spPr>
      </p:pic>
      <p:sp>
        <p:nvSpPr>
          <p:cNvPr id="13" name="TextBox 12">
            <a:extLst>
              <a:ext uri="{FF2B5EF4-FFF2-40B4-BE49-F238E27FC236}">
                <a16:creationId xmlns:a16="http://schemas.microsoft.com/office/drawing/2014/main" id="{F3245BBD-341B-490F-90C3-8150BEB973C7}"/>
              </a:ext>
            </a:extLst>
          </p:cNvPr>
          <p:cNvSpPr txBox="1"/>
          <p:nvPr/>
        </p:nvSpPr>
        <p:spPr>
          <a:xfrm>
            <a:off x="268080" y="5449729"/>
            <a:ext cx="6861612" cy="1274542"/>
          </a:xfrm>
          <a:prstGeom prst="rect">
            <a:avLst/>
          </a:prstGeom>
          <a:noFill/>
        </p:spPr>
        <p:txBody>
          <a:bodyPr wrap="square" lIns="179285" tIns="143428" rIns="179285" bIns="143428" rtlCol="0">
            <a:spAutoFit/>
          </a:bodyPr>
          <a:lstStyle/>
          <a:p>
            <a:pPr algn="ctr">
              <a:spcAft>
                <a:spcPts val="588"/>
              </a:spcAft>
            </a:pPr>
            <a:r>
              <a:rPr lang="en-US" sz="3200" dirty="0">
                <a:gradFill>
                  <a:gsLst>
                    <a:gs pos="2917">
                      <a:schemeClr val="tx1"/>
                    </a:gs>
                    <a:gs pos="30000">
                      <a:schemeClr val="tx1"/>
                    </a:gs>
                  </a:gsLst>
                  <a:lin ang="5400000" scaled="0"/>
                </a:gradFill>
              </a:rPr>
              <a:t>A Position relative to Player location ( ~X, ~Y, ~Z )</a:t>
            </a:r>
          </a:p>
        </p:txBody>
      </p:sp>
      <p:pic>
        <p:nvPicPr>
          <p:cNvPr id="10" name="Picture 9">
            <a:extLst>
              <a:ext uri="{FF2B5EF4-FFF2-40B4-BE49-F238E27FC236}">
                <a16:creationId xmlns:a16="http://schemas.microsoft.com/office/drawing/2014/main" id="{DC2E3724-DC83-4C72-9ACB-1943EFF5CBF4}"/>
              </a:ext>
            </a:extLst>
          </p:cNvPr>
          <p:cNvPicPr>
            <a:picLocks noChangeAspect="1"/>
          </p:cNvPicPr>
          <p:nvPr/>
        </p:nvPicPr>
        <p:blipFill>
          <a:blip r:embed="rId5"/>
          <a:stretch>
            <a:fillRect/>
          </a:stretch>
        </p:blipFill>
        <p:spPr>
          <a:xfrm>
            <a:off x="7345423" y="5421476"/>
            <a:ext cx="4033912" cy="1342133"/>
          </a:xfrm>
          <a:prstGeom prst="rect">
            <a:avLst/>
          </a:prstGeom>
        </p:spPr>
      </p:pic>
      <p:sp>
        <p:nvSpPr>
          <p:cNvPr id="14" name="Oval 13">
            <a:extLst>
              <a:ext uri="{FF2B5EF4-FFF2-40B4-BE49-F238E27FC236}">
                <a16:creationId xmlns:a16="http://schemas.microsoft.com/office/drawing/2014/main" id="{D2FD6BFA-CC44-496E-8AD4-90C1F30B7460}"/>
              </a:ext>
            </a:extLst>
          </p:cNvPr>
          <p:cNvSpPr/>
          <p:nvPr/>
        </p:nvSpPr>
        <p:spPr bwMode="auto">
          <a:xfrm>
            <a:off x="9287677" y="5839003"/>
            <a:ext cx="2241062" cy="70700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C418656-683A-4B45-99B8-6494A8D7A53E}"/>
              </a:ext>
            </a:extLst>
          </p:cNvPr>
          <p:cNvSpPr txBox="1"/>
          <p:nvPr/>
        </p:nvSpPr>
        <p:spPr>
          <a:xfrm>
            <a:off x="268080" y="1000381"/>
            <a:ext cx="10571072" cy="782100"/>
          </a:xfrm>
          <a:prstGeom prst="rect">
            <a:avLst/>
          </a:prstGeom>
          <a:noFill/>
        </p:spPr>
        <p:txBody>
          <a:bodyPr wrap="square" lIns="179285" tIns="143428" rIns="179285" bIns="143428" rtlCol="0">
            <a:spAutoFit/>
          </a:bodyPr>
          <a:lstStyle/>
          <a:p>
            <a:pPr>
              <a:spcAft>
                <a:spcPts val="588"/>
              </a:spcAft>
            </a:pPr>
            <a:r>
              <a:rPr lang="en-US" sz="3200" dirty="0">
                <a:gradFill>
                  <a:gsLst>
                    <a:gs pos="2917">
                      <a:schemeClr val="tx1"/>
                    </a:gs>
                    <a:gs pos="30000">
                      <a:schemeClr val="tx1"/>
                    </a:gs>
                  </a:gsLst>
                  <a:lin ang="5400000" scaled="0"/>
                </a:gradFill>
              </a:rPr>
              <a:t>Player World Position ( X, Y, Z )</a:t>
            </a:r>
          </a:p>
        </p:txBody>
      </p:sp>
      <p:sp>
        <p:nvSpPr>
          <p:cNvPr id="6" name="TextBox 5">
            <a:extLst>
              <a:ext uri="{FF2B5EF4-FFF2-40B4-BE49-F238E27FC236}">
                <a16:creationId xmlns:a16="http://schemas.microsoft.com/office/drawing/2014/main" id="{9F67A1C0-ECF2-4F29-B7B2-9D879BE4892B}"/>
              </a:ext>
            </a:extLst>
          </p:cNvPr>
          <p:cNvSpPr txBox="1"/>
          <p:nvPr/>
        </p:nvSpPr>
        <p:spPr>
          <a:xfrm>
            <a:off x="4951208" y="2790516"/>
            <a:ext cx="3045349" cy="1446550"/>
          </a:xfrm>
          <a:prstGeom prst="rect">
            <a:avLst/>
          </a:prstGeom>
          <a:noFill/>
        </p:spPr>
        <p:txBody>
          <a:bodyPr wrap="square" lIns="0" tIns="0" rIns="0" bIns="0" rtlCol="0">
            <a:spAutoFit/>
          </a:bodyPr>
          <a:lstStyle/>
          <a:p>
            <a:pPr algn="l">
              <a:spcBef>
                <a:spcPts val="600"/>
              </a:spcBef>
            </a:pPr>
            <a:r>
              <a:rPr lang="en-US" sz="2800" dirty="0">
                <a:gradFill>
                  <a:gsLst>
                    <a:gs pos="2917">
                      <a:schemeClr val="tx1"/>
                    </a:gs>
                    <a:gs pos="30000">
                      <a:schemeClr val="tx1"/>
                    </a:gs>
                  </a:gsLst>
                  <a:lin ang="5400000" scaled="0"/>
                </a:gradFill>
              </a:rPr>
              <a:t>X = East, West</a:t>
            </a:r>
          </a:p>
          <a:p>
            <a:pPr algn="l">
              <a:spcBef>
                <a:spcPts val="600"/>
              </a:spcBef>
            </a:pPr>
            <a:r>
              <a:rPr lang="en-US" sz="2800" dirty="0">
                <a:gradFill>
                  <a:gsLst>
                    <a:gs pos="2917">
                      <a:schemeClr val="tx1"/>
                    </a:gs>
                    <a:gs pos="30000">
                      <a:schemeClr val="tx1"/>
                    </a:gs>
                  </a:gsLst>
                  <a:lin ang="5400000" scaled="0"/>
                </a:gradFill>
              </a:rPr>
              <a:t>Y = Up, Down</a:t>
            </a:r>
          </a:p>
          <a:p>
            <a:pPr algn="l">
              <a:spcBef>
                <a:spcPts val="600"/>
              </a:spcBef>
            </a:pPr>
            <a:r>
              <a:rPr lang="en-US" sz="2800" dirty="0">
                <a:gradFill>
                  <a:gsLst>
                    <a:gs pos="2917">
                      <a:schemeClr val="tx1"/>
                    </a:gs>
                    <a:gs pos="30000">
                      <a:schemeClr val="tx1"/>
                    </a:gs>
                  </a:gsLst>
                  <a:lin ang="5400000" scaled="0"/>
                </a:gradFill>
              </a:rPr>
              <a:t>Z = South, North</a:t>
            </a:r>
          </a:p>
        </p:txBody>
      </p:sp>
    </p:spTree>
    <p:extLst>
      <p:ext uri="{BB962C8B-B14F-4D97-AF65-F5344CB8AC3E}">
        <p14:creationId xmlns:p14="http://schemas.microsoft.com/office/powerpoint/2010/main" val="3919274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ass, sky&#10;&#10;Description generated with very high confidence">
            <a:extLst>
              <a:ext uri="{FF2B5EF4-FFF2-40B4-BE49-F238E27FC236}">
                <a16:creationId xmlns:a16="http://schemas.microsoft.com/office/drawing/2014/main" id="{AFB8FEC3-D3CD-4C9D-8210-6A79DAD09CE1}"/>
              </a:ext>
            </a:extLst>
          </p:cNvPr>
          <p:cNvPicPr>
            <a:picLocks noChangeAspect="1"/>
          </p:cNvPicPr>
          <p:nvPr/>
        </p:nvPicPr>
        <p:blipFill rotWithShape="1">
          <a:blip r:embed="rId3"/>
          <a:srcRect b="5268"/>
          <a:stretch/>
        </p:blipFill>
        <p:spPr>
          <a:xfrm>
            <a:off x="0" y="568"/>
            <a:ext cx="12222178" cy="6856947"/>
          </a:xfrm>
          <a:prstGeom prst="rect">
            <a:avLst/>
          </a:prstGeom>
        </p:spPr>
      </p:pic>
    </p:spTree>
    <p:extLst>
      <p:ext uri="{BB962C8B-B14F-4D97-AF65-F5344CB8AC3E}">
        <p14:creationId xmlns:p14="http://schemas.microsoft.com/office/powerpoint/2010/main" val="38764728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3266-4E89-44E0-B8ED-665231DA3111}"/>
              </a:ext>
            </a:extLst>
          </p:cNvPr>
          <p:cNvSpPr>
            <a:spLocks noGrp="1"/>
          </p:cNvSpPr>
          <p:nvPr>
            <p:ph type="title"/>
          </p:nvPr>
        </p:nvSpPr>
        <p:spPr>
          <a:xfrm>
            <a:off x="268080" y="290793"/>
            <a:ext cx="11655840" cy="553998"/>
          </a:xfrm>
        </p:spPr>
        <p:txBody>
          <a:bodyPr/>
          <a:lstStyle/>
          <a:p>
            <a:r>
              <a:rPr lang="en-US" dirty="0">
                <a:solidFill>
                  <a:schemeClr val="accent1"/>
                </a:solidFill>
              </a:rPr>
              <a:t>Coding Challenge #2  Glass Box</a:t>
            </a:r>
          </a:p>
        </p:txBody>
      </p:sp>
      <p:sp>
        <p:nvSpPr>
          <p:cNvPr id="5" name="TextBox 4">
            <a:extLst>
              <a:ext uri="{FF2B5EF4-FFF2-40B4-BE49-F238E27FC236}">
                <a16:creationId xmlns:a16="http://schemas.microsoft.com/office/drawing/2014/main" id="{5C418656-683A-4B45-99B8-6494A8D7A53E}"/>
              </a:ext>
            </a:extLst>
          </p:cNvPr>
          <p:cNvSpPr txBox="1"/>
          <p:nvPr/>
        </p:nvSpPr>
        <p:spPr>
          <a:xfrm>
            <a:off x="194537" y="983802"/>
            <a:ext cx="11997463" cy="720545"/>
          </a:xfrm>
          <a:prstGeom prst="rect">
            <a:avLst/>
          </a:prstGeom>
          <a:noFill/>
        </p:spPr>
        <p:txBody>
          <a:bodyPr wrap="square" lIns="179285" tIns="143428" rIns="179285" bIns="143428" rtlCol="0">
            <a:spAutoFit/>
          </a:bodyPr>
          <a:lstStyle/>
          <a:p>
            <a:pPr>
              <a:spcAft>
                <a:spcPts val="588"/>
              </a:spcAft>
            </a:pPr>
            <a:r>
              <a:rPr lang="en-US" sz="2800" dirty="0">
                <a:gradFill>
                  <a:gsLst>
                    <a:gs pos="2917">
                      <a:schemeClr val="tx1"/>
                    </a:gs>
                    <a:gs pos="30000">
                      <a:schemeClr val="tx1"/>
                    </a:gs>
                  </a:gsLst>
                  <a:lin ang="5400000" scaled="0"/>
                </a:gradFill>
              </a:rPr>
              <a:t>On chat command “Box” – create a box of glass around your player</a:t>
            </a:r>
          </a:p>
        </p:txBody>
      </p:sp>
      <p:pic>
        <p:nvPicPr>
          <p:cNvPr id="8" name="Picture 7" descr="A close up of a calculator&#10;&#10;Description automatically generated">
            <a:extLst>
              <a:ext uri="{FF2B5EF4-FFF2-40B4-BE49-F238E27FC236}">
                <a16:creationId xmlns:a16="http://schemas.microsoft.com/office/drawing/2014/main" id="{D11788FA-C67A-464A-AC08-86C7E8B74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82" y="1843358"/>
            <a:ext cx="5916216" cy="4573633"/>
          </a:xfrm>
          <a:prstGeom prst="rect">
            <a:avLst/>
          </a:prstGeom>
        </p:spPr>
      </p:pic>
      <p:pic>
        <p:nvPicPr>
          <p:cNvPr id="9" name="Picture 8">
            <a:extLst>
              <a:ext uri="{FF2B5EF4-FFF2-40B4-BE49-F238E27FC236}">
                <a16:creationId xmlns:a16="http://schemas.microsoft.com/office/drawing/2014/main" id="{AFBFF7DA-D759-489D-931F-366FA283523D}"/>
              </a:ext>
            </a:extLst>
          </p:cNvPr>
          <p:cNvPicPr>
            <a:picLocks noChangeAspect="1"/>
          </p:cNvPicPr>
          <p:nvPr/>
        </p:nvPicPr>
        <p:blipFill>
          <a:blip r:embed="rId4"/>
          <a:stretch>
            <a:fillRect/>
          </a:stretch>
        </p:blipFill>
        <p:spPr>
          <a:xfrm>
            <a:off x="242372" y="1704347"/>
            <a:ext cx="6761878" cy="4929749"/>
          </a:xfrm>
          <a:prstGeom prst="rect">
            <a:avLst/>
          </a:prstGeom>
        </p:spPr>
      </p:pic>
      <p:sp>
        <p:nvSpPr>
          <p:cNvPr id="3" name="Rectangle: Rounded Corners 2">
            <a:extLst>
              <a:ext uri="{FF2B5EF4-FFF2-40B4-BE49-F238E27FC236}">
                <a16:creationId xmlns:a16="http://schemas.microsoft.com/office/drawing/2014/main" id="{878E6C44-9C3F-4323-A5FD-84FC6D2B163B}"/>
              </a:ext>
            </a:extLst>
          </p:cNvPr>
          <p:cNvSpPr/>
          <p:nvPr/>
        </p:nvSpPr>
        <p:spPr bwMode="auto">
          <a:xfrm>
            <a:off x="7242560" y="2548773"/>
            <a:ext cx="4882384" cy="316280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Advanced Challenges – </a:t>
            </a:r>
          </a:p>
          <a:p>
            <a:pPr marL="457200" indent="-457200" defTabSz="932472" fontAlgn="base">
              <a:spcBef>
                <a:spcPts val="1200"/>
              </a:spcBef>
              <a:spcAft>
                <a:spcPct val="0"/>
              </a:spcAft>
              <a:buFont typeface="Wingdings" panose="05000000000000000000" pitchFamily="2" charset="2"/>
              <a:buChar char="§"/>
            </a:pPr>
            <a:r>
              <a:rPr lang="en-US" sz="2400" dirty="0">
                <a:gradFill>
                  <a:gsLst>
                    <a:gs pos="0">
                      <a:srgbClr val="FFFFFF"/>
                    </a:gs>
                    <a:gs pos="100000">
                      <a:srgbClr val="FFFFFF"/>
                    </a:gs>
                  </a:gsLst>
                  <a:lin ang="5400000" scaled="0"/>
                </a:gradFill>
                <a:ea typeface="Segoe UI" pitchFamily="34" charset="0"/>
                <a:cs typeface="Segoe UI" pitchFamily="34" charset="0"/>
              </a:rPr>
              <a:t>Try using the </a:t>
            </a:r>
            <a:r>
              <a:rPr lang="en-US" sz="2400" b="1" dirty="0">
                <a:gradFill>
                  <a:gsLst>
                    <a:gs pos="0">
                      <a:srgbClr val="FFFFFF"/>
                    </a:gs>
                    <a:gs pos="100000">
                      <a:srgbClr val="FFFFFF"/>
                    </a:gs>
                  </a:gsLst>
                  <a:lin ang="5400000" scaled="0"/>
                </a:gradFill>
                <a:ea typeface="Segoe UI" pitchFamily="34" charset="0"/>
                <a:cs typeface="Segoe UI" pitchFamily="34" charset="0"/>
              </a:rPr>
              <a:t>Print</a:t>
            </a:r>
            <a:r>
              <a:rPr lang="en-US" sz="2400" dirty="0">
                <a:gradFill>
                  <a:gsLst>
                    <a:gs pos="0">
                      <a:srgbClr val="FFFFFF"/>
                    </a:gs>
                    <a:gs pos="100000">
                      <a:srgbClr val="FFFFFF"/>
                    </a:gs>
                  </a:gsLst>
                  <a:lin ang="5400000" scaled="0"/>
                </a:gradFill>
                <a:ea typeface="Segoe UI" pitchFamily="34" charset="0"/>
                <a:cs typeface="Segoe UI" pitchFamily="34" charset="0"/>
              </a:rPr>
              <a:t> block to print messages in the sky </a:t>
            </a:r>
          </a:p>
          <a:p>
            <a:pPr marL="457200" indent="-457200" defTabSz="932472" fontAlgn="base">
              <a:spcBef>
                <a:spcPts val="1200"/>
              </a:spcBef>
              <a:spcAft>
                <a:spcPct val="0"/>
              </a:spcAft>
              <a:buFont typeface="Wingdings" panose="05000000000000000000" pitchFamily="2" charset="2"/>
              <a:buChar char="§"/>
            </a:pPr>
            <a:r>
              <a:rPr lang="en-US" sz="2400" dirty="0">
                <a:gradFill>
                  <a:gsLst>
                    <a:gs pos="0">
                      <a:srgbClr val="FFFFFF"/>
                    </a:gs>
                    <a:gs pos="100000">
                      <a:srgbClr val="FFFFFF"/>
                    </a:gs>
                  </a:gsLst>
                  <a:lin ang="5400000" scaled="0"/>
                </a:gradFill>
                <a:ea typeface="Segoe UI" pitchFamily="34" charset="0"/>
                <a:cs typeface="Segoe UI" pitchFamily="34" charset="0"/>
              </a:rPr>
              <a:t>Try using </a:t>
            </a:r>
            <a:r>
              <a:rPr lang="en-US" sz="2400" b="1" dirty="0">
                <a:gradFill>
                  <a:gsLst>
                    <a:gs pos="0">
                      <a:srgbClr val="FFFFFF"/>
                    </a:gs>
                    <a:gs pos="100000">
                      <a:srgbClr val="FFFFFF"/>
                    </a:gs>
                  </a:gsLst>
                  <a:lin ang="5400000" scaled="0"/>
                </a:gradFill>
                <a:ea typeface="Segoe UI" pitchFamily="34" charset="0"/>
                <a:cs typeface="Segoe UI" pitchFamily="34" charset="0"/>
              </a:rPr>
              <a:t>Shapes</a:t>
            </a:r>
            <a:r>
              <a:rPr lang="en-US" sz="2400" dirty="0">
                <a:gradFill>
                  <a:gsLst>
                    <a:gs pos="0">
                      <a:srgbClr val="FFFFFF"/>
                    </a:gs>
                    <a:gs pos="100000">
                      <a:srgbClr val="FFFFFF"/>
                    </a:gs>
                  </a:gsLst>
                  <a:lin ang="5400000" scaled="0"/>
                </a:gradFill>
                <a:ea typeface="Segoe UI" pitchFamily="34" charset="0"/>
                <a:cs typeface="Segoe UI" pitchFamily="34" charset="0"/>
              </a:rPr>
              <a:t> to create a sphere around your player</a:t>
            </a:r>
          </a:p>
        </p:txBody>
      </p:sp>
    </p:spTree>
    <p:extLst>
      <p:ext uri="{BB962C8B-B14F-4D97-AF65-F5344CB8AC3E}">
        <p14:creationId xmlns:p14="http://schemas.microsoft.com/office/powerpoint/2010/main" val="411779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40CCF-79FC-4F28-95E0-DED8E116D179}"/>
              </a:ext>
            </a:extLst>
          </p:cNvPr>
          <p:cNvSpPr>
            <a:spLocks noGrp="1"/>
          </p:cNvSpPr>
          <p:nvPr>
            <p:ph type="title"/>
          </p:nvPr>
        </p:nvSpPr>
        <p:spPr>
          <a:xfrm>
            <a:off x="548640" y="4151594"/>
            <a:ext cx="5792514" cy="1107996"/>
          </a:xfrm>
        </p:spPr>
        <p:txBody>
          <a:bodyPr/>
          <a:lstStyle/>
          <a:p>
            <a:r>
              <a:rPr lang="en-US" dirty="0"/>
              <a:t>Microsoft MakeCode </a:t>
            </a:r>
            <a:br>
              <a:rPr lang="en-US" dirty="0"/>
            </a:br>
            <a:r>
              <a:rPr lang="en-US" dirty="0"/>
              <a:t>for Minecraft</a:t>
            </a:r>
          </a:p>
        </p:txBody>
      </p:sp>
      <p:sp>
        <p:nvSpPr>
          <p:cNvPr id="5" name="Text Placeholder 4">
            <a:extLst>
              <a:ext uri="{FF2B5EF4-FFF2-40B4-BE49-F238E27FC236}">
                <a16:creationId xmlns:a16="http://schemas.microsoft.com/office/drawing/2014/main" id="{3420514D-34E1-4342-90D0-A9778061B641}"/>
              </a:ext>
            </a:extLst>
          </p:cNvPr>
          <p:cNvSpPr>
            <a:spLocks noGrp="1"/>
          </p:cNvSpPr>
          <p:nvPr>
            <p:ph type="body" sz="quarter" idx="12"/>
          </p:nvPr>
        </p:nvSpPr>
        <p:spPr>
          <a:xfrm>
            <a:off x="548640" y="5664893"/>
            <a:ext cx="4164583" cy="338554"/>
          </a:xfrm>
        </p:spPr>
        <p:txBody>
          <a:bodyPr/>
          <a:lstStyle/>
          <a:p>
            <a:r>
              <a:rPr lang="en-US" dirty="0"/>
              <a:t>Student Zone – Build It</a:t>
            </a:r>
          </a:p>
        </p:txBody>
      </p:sp>
      <p:pic>
        <p:nvPicPr>
          <p:cNvPr id="3" name="Picture 2">
            <a:extLst>
              <a:ext uri="{FF2B5EF4-FFF2-40B4-BE49-F238E27FC236}">
                <a16:creationId xmlns:a16="http://schemas.microsoft.com/office/drawing/2014/main" id="{729D1F91-B960-4968-80A2-BC8135686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1463040"/>
            <a:ext cx="4061208" cy="2286000"/>
          </a:xfrm>
          <a:prstGeom prst="rect">
            <a:avLst/>
          </a:prstGeom>
        </p:spPr>
      </p:pic>
    </p:spTree>
    <p:extLst>
      <p:ext uri="{BB962C8B-B14F-4D97-AF65-F5344CB8AC3E}">
        <p14:creationId xmlns:p14="http://schemas.microsoft.com/office/powerpoint/2010/main" val="381686332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0B53CBB-9987-4846-AB88-7833C3F9100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52939" y="1585983"/>
            <a:ext cx="9760716" cy="4034429"/>
          </a:xfrm>
        </p:spPr>
      </p:pic>
    </p:spTree>
    <p:extLst>
      <p:ext uri="{BB962C8B-B14F-4D97-AF65-F5344CB8AC3E}">
        <p14:creationId xmlns:p14="http://schemas.microsoft.com/office/powerpoint/2010/main" val="13515297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7647-F966-4637-827C-5D9D7DF1954A}"/>
              </a:ext>
            </a:extLst>
          </p:cNvPr>
          <p:cNvSpPr>
            <a:spLocks noGrp="1"/>
          </p:cNvSpPr>
          <p:nvPr>
            <p:ph type="title"/>
          </p:nvPr>
        </p:nvSpPr>
        <p:spPr/>
        <p:txBody>
          <a:bodyPr/>
          <a:lstStyle/>
          <a:p>
            <a:r>
              <a:rPr lang="en-US" dirty="0">
                <a:solidFill>
                  <a:schemeClr val="accent1"/>
                </a:solidFill>
              </a:rPr>
              <a:t>The Agent</a:t>
            </a:r>
          </a:p>
        </p:txBody>
      </p:sp>
      <p:sp>
        <p:nvSpPr>
          <p:cNvPr id="3" name="Content Placeholder 2">
            <a:extLst>
              <a:ext uri="{FF2B5EF4-FFF2-40B4-BE49-F238E27FC236}">
                <a16:creationId xmlns:a16="http://schemas.microsoft.com/office/drawing/2014/main" id="{0130B386-5EA0-4012-A216-4D5D9E1A2948}"/>
              </a:ext>
            </a:extLst>
          </p:cNvPr>
          <p:cNvSpPr>
            <a:spLocks noGrp="1"/>
          </p:cNvSpPr>
          <p:nvPr>
            <p:ph sz="quarter" idx="10"/>
          </p:nvPr>
        </p:nvSpPr>
        <p:spPr>
          <a:xfrm>
            <a:off x="431853" y="2370618"/>
            <a:ext cx="2838749" cy="1477328"/>
          </a:xfrm>
        </p:spPr>
        <p:txBody>
          <a:bodyPr/>
          <a:lstStyle/>
          <a:p>
            <a:pPr marL="0" indent="0" algn="ctr">
              <a:buNone/>
            </a:pPr>
            <a:r>
              <a:rPr lang="en-US" sz="3200" dirty="0"/>
              <a:t>Your personal robot to command!</a:t>
            </a:r>
          </a:p>
        </p:txBody>
      </p:sp>
      <p:pic>
        <p:nvPicPr>
          <p:cNvPr id="5" name="Picture 4" descr="A picture containing toy, LEGO, sky, table&#10;&#10;Description automatically generated">
            <a:extLst>
              <a:ext uri="{FF2B5EF4-FFF2-40B4-BE49-F238E27FC236}">
                <a16:creationId xmlns:a16="http://schemas.microsoft.com/office/drawing/2014/main" id="{A0899146-8346-4773-9D55-4FEAB0554776}"/>
              </a:ext>
            </a:extLst>
          </p:cNvPr>
          <p:cNvPicPr>
            <a:picLocks noChangeAspect="1"/>
          </p:cNvPicPr>
          <p:nvPr/>
        </p:nvPicPr>
        <p:blipFill rotWithShape="1">
          <a:blip r:embed="rId3">
            <a:extLst>
              <a:ext uri="{28A0092B-C50C-407E-A947-70E740481C1C}">
                <a14:useLocalDpi xmlns:a14="http://schemas.microsoft.com/office/drawing/2010/main" val="0"/>
              </a:ext>
            </a:extLst>
          </a:blip>
          <a:srcRect l="28492"/>
          <a:stretch/>
        </p:blipFill>
        <p:spPr>
          <a:xfrm>
            <a:off x="3529881" y="0"/>
            <a:ext cx="8662119" cy="6858000"/>
          </a:xfrm>
          <a:prstGeom prst="rect">
            <a:avLst/>
          </a:prstGeom>
        </p:spPr>
      </p:pic>
    </p:spTree>
    <p:extLst>
      <p:ext uri="{BB962C8B-B14F-4D97-AF65-F5344CB8AC3E}">
        <p14:creationId xmlns:p14="http://schemas.microsoft.com/office/powerpoint/2010/main" val="16587762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3266-4E89-44E0-B8ED-665231DA3111}"/>
              </a:ext>
            </a:extLst>
          </p:cNvPr>
          <p:cNvSpPr>
            <a:spLocks noGrp="1"/>
          </p:cNvSpPr>
          <p:nvPr>
            <p:ph type="title"/>
          </p:nvPr>
        </p:nvSpPr>
        <p:spPr>
          <a:xfrm>
            <a:off x="142845" y="330121"/>
            <a:ext cx="11906309" cy="553998"/>
          </a:xfrm>
        </p:spPr>
        <p:txBody>
          <a:bodyPr/>
          <a:lstStyle/>
          <a:p>
            <a:r>
              <a:rPr lang="en-US" dirty="0">
                <a:solidFill>
                  <a:schemeClr val="accent1"/>
                </a:solidFill>
              </a:rPr>
              <a:t>Coding Challenge #3  Build walls of a house with the Agent</a:t>
            </a:r>
          </a:p>
        </p:txBody>
      </p:sp>
      <p:sp>
        <p:nvSpPr>
          <p:cNvPr id="5" name="TextBox 4">
            <a:extLst>
              <a:ext uri="{FF2B5EF4-FFF2-40B4-BE49-F238E27FC236}">
                <a16:creationId xmlns:a16="http://schemas.microsoft.com/office/drawing/2014/main" id="{5C418656-683A-4B45-99B8-6494A8D7A53E}"/>
              </a:ext>
            </a:extLst>
          </p:cNvPr>
          <p:cNvSpPr txBox="1"/>
          <p:nvPr/>
        </p:nvSpPr>
        <p:spPr>
          <a:xfrm>
            <a:off x="142845" y="1114979"/>
            <a:ext cx="7282083" cy="3182757"/>
          </a:xfrm>
          <a:prstGeom prst="rect">
            <a:avLst/>
          </a:prstGeom>
          <a:noFill/>
        </p:spPr>
        <p:txBody>
          <a:bodyPr wrap="square" lIns="179285" tIns="143428" rIns="179285" bIns="143428" rtlCol="0">
            <a:spAutoFit/>
          </a:bodyPr>
          <a:lstStyle/>
          <a:p>
            <a:r>
              <a:rPr lang="en-US" sz="2400" u="sng" dirty="0">
                <a:gradFill>
                  <a:gsLst>
                    <a:gs pos="2917">
                      <a:schemeClr val="tx1"/>
                    </a:gs>
                    <a:gs pos="30000">
                      <a:schemeClr val="tx1"/>
                    </a:gs>
                  </a:gsLst>
                  <a:lin ang="5400000" scaled="0"/>
                </a:gradFill>
              </a:rPr>
              <a:t>Hints:</a:t>
            </a:r>
          </a:p>
          <a:p>
            <a:pPr marL="457200" indent="-457200">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First </a:t>
            </a:r>
            <a:r>
              <a:rPr lang="en-US" sz="2400" dirty="0">
                <a:solidFill>
                  <a:srgbClr val="D83B01"/>
                </a:solidFill>
              </a:rPr>
              <a:t>teleport</a:t>
            </a:r>
            <a:r>
              <a:rPr lang="en-US" sz="2400" dirty="0">
                <a:gradFill>
                  <a:gsLst>
                    <a:gs pos="2917">
                      <a:schemeClr val="tx1"/>
                    </a:gs>
                    <a:gs pos="30000">
                      <a:schemeClr val="tx1"/>
                    </a:gs>
                  </a:gsLst>
                  <a:lin ang="5400000" scaled="0"/>
                </a:gradFill>
              </a:rPr>
              <a:t> your Agent to your Player</a:t>
            </a:r>
          </a:p>
          <a:p>
            <a:pPr marL="457200" indent="-457200">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Then </a:t>
            </a:r>
            <a:r>
              <a:rPr lang="en-US" sz="2400" dirty="0">
                <a:solidFill>
                  <a:srgbClr val="D83B01"/>
                </a:solidFill>
              </a:rPr>
              <a:t>set blocks </a:t>
            </a:r>
            <a:r>
              <a:rPr lang="en-US" sz="2400" dirty="0">
                <a:gradFill>
                  <a:gsLst>
                    <a:gs pos="2917">
                      <a:schemeClr val="tx1"/>
                    </a:gs>
                    <a:gs pos="30000">
                      <a:schemeClr val="tx1"/>
                    </a:gs>
                  </a:gsLst>
                  <a:lin ang="5400000" scaled="0"/>
                </a:gradFill>
              </a:rPr>
              <a:t>in your Agent’s </a:t>
            </a:r>
            <a:r>
              <a:rPr lang="en-US" sz="2400" dirty="0"/>
              <a:t>inventory</a:t>
            </a:r>
            <a:r>
              <a:rPr lang="en-US" sz="2400" dirty="0">
                <a:gradFill>
                  <a:gsLst>
                    <a:gs pos="2917">
                      <a:schemeClr val="tx1"/>
                    </a:gs>
                    <a:gs pos="30000">
                      <a:schemeClr val="tx1"/>
                    </a:gs>
                  </a:gsLst>
                  <a:lin ang="5400000" scaled="0"/>
                </a:gradFill>
              </a:rPr>
              <a:t> slot 1</a:t>
            </a:r>
          </a:p>
          <a:p>
            <a:pPr marL="457200" indent="-457200">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Use the </a:t>
            </a:r>
            <a:r>
              <a:rPr lang="en-US" sz="2400" dirty="0">
                <a:solidFill>
                  <a:srgbClr val="D83B01"/>
                </a:solidFill>
              </a:rPr>
              <a:t>Place on Move = True </a:t>
            </a:r>
            <a:r>
              <a:rPr lang="en-US" sz="2400" dirty="0">
                <a:gradFill>
                  <a:gsLst>
                    <a:gs pos="2917">
                      <a:schemeClr val="tx1"/>
                    </a:gs>
                    <a:gs pos="30000">
                      <a:schemeClr val="tx1"/>
                    </a:gs>
                  </a:gsLst>
                  <a:lin ang="5400000" scaled="0"/>
                </a:gradFill>
              </a:rPr>
              <a:t>block for your Agent to place a block each time he/she moves </a:t>
            </a:r>
          </a:p>
          <a:p>
            <a:pPr marL="457200" indent="-457200">
              <a:spcBef>
                <a:spcPts val="600"/>
              </a:spcBef>
              <a:buFont typeface="Arial" panose="020B0604020202020204" pitchFamily="34" charset="0"/>
              <a:buChar char="•"/>
            </a:pPr>
            <a:r>
              <a:rPr lang="en-US" sz="2400" dirty="0">
                <a:gradFill>
                  <a:gsLst>
                    <a:gs pos="2917">
                      <a:schemeClr val="tx1"/>
                    </a:gs>
                    <a:gs pos="30000">
                      <a:schemeClr val="tx1"/>
                    </a:gs>
                  </a:gsLst>
                  <a:lin ang="5400000" scaled="0"/>
                </a:gradFill>
              </a:rPr>
              <a:t>Use the </a:t>
            </a:r>
            <a:r>
              <a:rPr lang="en-US" sz="2400" dirty="0">
                <a:solidFill>
                  <a:srgbClr val="D83B01"/>
                </a:solidFill>
              </a:rPr>
              <a:t>Destroy Obstacles = True </a:t>
            </a:r>
            <a:r>
              <a:rPr lang="en-US" sz="2400" dirty="0">
                <a:gradFill>
                  <a:gsLst>
                    <a:gs pos="2917">
                      <a:schemeClr val="tx1"/>
                    </a:gs>
                    <a:gs pos="30000">
                      <a:schemeClr val="tx1"/>
                    </a:gs>
                  </a:gsLst>
                  <a:lin ang="5400000" scaled="0"/>
                </a:gradFill>
              </a:rPr>
              <a:t>block to clear a path for your Agent</a:t>
            </a:r>
          </a:p>
        </p:txBody>
      </p:sp>
      <p:pic>
        <p:nvPicPr>
          <p:cNvPr id="3" name="Picture 2">
            <a:extLst>
              <a:ext uri="{FF2B5EF4-FFF2-40B4-BE49-F238E27FC236}">
                <a16:creationId xmlns:a16="http://schemas.microsoft.com/office/drawing/2014/main" id="{A7C2464B-4808-4E28-A5B8-2EFD31241724}"/>
              </a:ext>
            </a:extLst>
          </p:cNvPr>
          <p:cNvPicPr>
            <a:picLocks noChangeAspect="1"/>
          </p:cNvPicPr>
          <p:nvPr/>
        </p:nvPicPr>
        <p:blipFill>
          <a:blip r:embed="rId3"/>
          <a:stretch>
            <a:fillRect/>
          </a:stretch>
        </p:blipFill>
        <p:spPr>
          <a:xfrm>
            <a:off x="7488936" y="1301704"/>
            <a:ext cx="4492752" cy="3499028"/>
          </a:xfrm>
          <a:prstGeom prst="rect">
            <a:avLst/>
          </a:prstGeom>
        </p:spPr>
      </p:pic>
      <p:sp>
        <p:nvSpPr>
          <p:cNvPr id="4" name="TextBox 3">
            <a:extLst>
              <a:ext uri="{FF2B5EF4-FFF2-40B4-BE49-F238E27FC236}">
                <a16:creationId xmlns:a16="http://schemas.microsoft.com/office/drawing/2014/main" id="{63798C91-234B-4606-914D-8100D3849C7B}"/>
              </a:ext>
            </a:extLst>
          </p:cNvPr>
          <p:cNvSpPr txBox="1"/>
          <p:nvPr/>
        </p:nvSpPr>
        <p:spPr>
          <a:xfrm>
            <a:off x="7424928" y="4979168"/>
            <a:ext cx="4767072" cy="1384995"/>
          </a:xfrm>
          <a:prstGeom prst="rect">
            <a:avLst/>
          </a:prstGeom>
          <a:noFill/>
        </p:spPr>
        <p:txBody>
          <a:bodyPr wrap="square" lIns="0" tIns="0" rIns="0" bIns="0" rtlCol="0">
            <a:spAutoFit/>
          </a:bodyPr>
          <a:lstStyle/>
          <a:p>
            <a:pPr marL="457200" indent="-457200">
              <a:spcBef>
                <a:spcPts val="600"/>
              </a:spcBef>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First, try moving your Agent in a square using a Repeat loop</a:t>
            </a:r>
          </a:p>
          <a:p>
            <a:pPr marL="457200" indent="-457200">
              <a:spcBef>
                <a:spcPts val="600"/>
              </a:spcBef>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Then think about how you can add layers on top of your square</a:t>
            </a:r>
          </a:p>
        </p:txBody>
      </p:sp>
      <p:sp>
        <p:nvSpPr>
          <p:cNvPr id="11" name="Rectangle: Rounded Corners 10">
            <a:extLst>
              <a:ext uri="{FF2B5EF4-FFF2-40B4-BE49-F238E27FC236}">
                <a16:creationId xmlns:a16="http://schemas.microsoft.com/office/drawing/2014/main" id="{BA53237A-DF7D-4062-9366-6DAD9174EE57}"/>
              </a:ext>
            </a:extLst>
          </p:cNvPr>
          <p:cNvSpPr/>
          <p:nvPr/>
        </p:nvSpPr>
        <p:spPr bwMode="auto">
          <a:xfrm>
            <a:off x="693470" y="4390031"/>
            <a:ext cx="5542738" cy="20948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Advanced Challenges – </a:t>
            </a:r>
          </a:p>
          <a:p>
            <a:pPr marL="457200" indent="-457200" defTabSz="932472" fontAlgn="base">
              <a:spcBef>
                <a:spcPts val="1200"/>
              </a:spcBef>
              <a:spcAft>
                <a:spcPct val="0"/>
              </a:spcAft>
              <a:buFont typeface="Wingdings" panose="05000000000000000000" pitchFamily="2" charset="2"/>
              <a:buChar char="§"/>
            </a:pPr>
            <a:r>
              <a:rPr lang="en-US" sz="2400" dirty="0">
                <a:gradFill>
                  <a:gsLst>
                    <a:gs pos="0">
                      <a:srgbClr val="FFFFFF"/>
                    </a:gs>
                    <a:gs pos="100000">
                      <a:srgbClr val="FFFFFF"/>
                    </a:gs>
                  </a:gsLst>
                  <a:lin ang="5400000" scaled="0"/>
                </a:gradFill>
                <a:ea typeface="Segoe UI" pitchFamily="34" charset="0"/>
                <a:cs typeface="Segoe UI" pitchFamily="34" charset="0"/>
              </a:rPr>
              <a:t>Try adding a roof to your house</a:t>
            </a:r>
          </a:p>
          <a:p>
            <a:pPr marL="457200" indent="-457200" defTabSz="932472" fontAlgn="base">
              <a:spcBef>
                <a:spcPts val="1200"/>
              </a:spcBef>
              <a:spcAft>
                <a:spcPct val="0"/>
              </a:spcAft>
              <a:buFont typeface="Wingdings" panose="05000000000000000000" pitchFamily="2" charset="2"/>
              <a:buChar char="§"/>
            </a:pPr>
            <a:r>
              <a:rPr lang="en-US" sz="2400" dirty="0">
                <a:gradFill>
                  <a:gsLst>
                    <a:gs pos="0">
                      <a:srgbClr val="FFFFFF"/>
                    </a:gs>
                    <a:gs pos="100000">
                      <a:srgbClr val="FFFFFF"/>
                    </a:gs>
                  </a:gsLst>
                  <a:lin ang="5400000" scaled="0"/>
                </a:gradFill>
                <a:ea typeface="Segoe UI" pitchFamily="34" charset="0"/>
                <a:cs typeface="Segoe UI" pitchFamily="34" charset="0"/>
              </a:rPr>
              <a:t>Try building a Pyramid</a:t>
            </a:r>
          </a:p>
        </p:txBody>
      </p:sp>
    </p:spTree>
    <p:extLst>
      <p:ext uri="{BB962C8B-B14F-4D97-AF65-F5344CB8AC3E}">
        <p14:creationId xmlns:p14="http://schemas.microsoft.com/office/powerpoint/2010/main" val="3414705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7875055-7B1E-4254-98AC-CC1C5D124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1" y="794208"/>
            <a:ext cx="12074098" cy="5269583"/>
          </a:xfrm>
          <a:prstGeom prst="rect">
            <a:avLst/>
          </a:prstGeom>
        </p:spPr>
      </p:pic>
    </p:spTree>
    <p:extLst>
      <p:ext uri="{BB962C8B-B14F-4D97-AF65-F5344CB8AC3E}">
        <p14:creationId xmlns:p14="http://schemas.microsoft.com/office/powerpoint/2010/main" val="31147788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7E7A97-14DB-42B5-89C0-71AC93B8D9BC}"/>
              </a:ext>
            </a:extLst>
          </p:cNvPr>
          <p:cNvSpPr>
            <a:spLocks noGrp="1"/>
          </p:cNvSpPr>
          <p:nvPr>
            <p:ph type="title"/>
          </p:nvPr>
        </p:nvSpPr>
        <p:spPr/>
        <p:txBody>
          <a:bodyPr/>
          <a:lstStyle/>
          <a:p>
            <a:r>
              <a:rPr lang="en-US" dirty="0">
                <a:solidFill>
                  <a:schemeClr val="accent1"/>
                </a:solidFill>
              </a:rPr>
              <a:t>Additional Coding Challenge Ideas</a:t>
            </a:r>
          </a:p>
        </p:txBody>
      </p:sp>
      <p:sp>
        <p:nvSpPr>
          <p:cNvPr id="4" name="Text Placeholder 3">
            <a:extLst>
              <a:ext uri="{FF2B5EF4-FFF2-40B4-BE49-F238E27FC236}">
                <a16:creationId xmlns:a16="http://schemas.microsoft.com/office/drawing/2014/main" id="{F962743C-1F44-4403-A952-E1E609D4BCDA}"/>
              </a:ext>
            </a:extLst>
          </p:cNvPr>
          <p:cNvSpPr>
            <a:spLocks noGrp="1"/>
          </p:cNvSpPr>
          <p:nvPr>
            <p:ph type="body" sz="quarter" idx="10"/>
          </p:nvPr>
        </p:nvSpPr>
        <p:spPr>
          <a:xfrm>
            <a:off x="3904488" y="1462976"/>
            <a:ext cx="6821424" cy="4985980"/>
          </a:xfrm>
        </p:spPr>
        <p:txBody>
          <a:bodyPr/>
          <a:lstStyle/>
          <a:p>
            <a:pPr marL="457200" indent="-457200">
              <a:spcBef>
                <a:spcPts val="1800"/>
              </a:spcBef>
              <a:spcAft>
                <a:spcPts val="1800"/>
              </a:spcAft>
              <a:buClr>
                <a:srgbClr val="008575"/>
              </a:buClr>
              <a:buFont typeface="Wingdings" panose="05000000000000000000" pitchFamily="2" charset="2"/>
              <a:buChar char="§"/>
            </a:pPr>
            <a:r>
              <a:rPr lang="en-US" dirty="0"/>
              <a:t>Use Arrays to spawn different types of animals in a Zoo</a:t>
            </a:r>
          </a:p>
          <a:p>
            <a:pPr marL="457200" indent="-457200">
              <a:spcBef>
                <a:spcPts val="1800"/>
              </a:spcBef>
              <a:spcAft>
                <a:spcPts val="1800"/>
              </a:spcAft>
              <a:buClr>
                <a:srgbClr val="008575"/>
              </a:buClr>
              <a:buFont typeface="Wingdings" panose="05000000000000000000" pitchFamily="2" charset="2"/>
              <a:buChar char="§"/>
            </a:pPr>
            <a:r>
              <a:rPr lang="en-US" dirty="0"/>
              <a:t>Use the Builder blocks to instantly create giant structures!</a:t>
            </a:r>
          </a:p>
          <a:p>
            <a:pPr marL="457200" indent="-457200">
              <a:spcBef>
                <a:spcPts val="1800"/>
              </a:spcBef>
              <a:spcAft>
                <a:spcPts val="1800"/>
              </a:spcAft>
              <a:buClr>
                <a:srgbClr val="008575"/>
              </a:buClr>
              <a:buFont typeface="Wingdings" panose="05000000000000000000" pitchFamily="2" charset="2"/>
              <a:buChar char="§"/>
            </a:pPr>
            <a:r>
              <a:rPr lang="en-US" dirty="0"/>
              <a:t>Create a monster defense system</a:t>
            </a:r>
          </a:p>
          <a:p>
            <a:pPr marL="457200" indent="-457200">
              <a:spcBef>
                <a:spcPts val="600"/>
              </a:spcBef>
              <a:spcAft>
                <a:spcPts val="600"/>
              </a:spcAft>
              <a:buClr>
                <a:srgbClr val="008575"/>
              </a:buClr>
              <a:buFont typeface="Wingdings" panose="05000000000000000000" pitchFamily="2" charset="2"/>
              <a:buChar char="§"/>
            </a:pPr>
            <a:endParaRPr lang="en-US" dirty="0"/>
          </a:p>
          <a:p>
            <a:pPr marL="457200" indent="-457200">
              <a:spcBef>
                <a:spcPts val="1800"/>
              </a:spcBef>
              <a:spcAft>
                <a:spcPts val="1800"/>
              </a:spcAft>
              <a:buClr>
                <a:srgbClr val="008575"/>
              </a:buClr>
              <a:buFont typeface="Wingdings" panose="05000000000000000000" pitchFamily="2" charset="2"/>
              <a:buChar char="§"/>
            </a:pPr>
            <a:r>
              <a:rPr lang="en-US" dirty="0"/>
              <a:t>Give yourself super powers using different effects</a:t>
            </a:r>
          </a:p>
        </p:txBody>
      </p:sp>
      <p:pic>
        <p:nvPicPr>
          <p:cNvPr id="2" name="Picture 1">
            <a:extLst>
              <a:ext uri="{FF2B5EF4-FFF2-40B4-BE49-F238E27FC236}">
                <a16:creationId xmlns:a16="http://schemas.microsoft.com/office/drawing/2014/main" id="{EB28CC3A-50B3-454C-9C72-1EFA3580654F}"/>
              </a:ext>
            </a:extLst>
          </p:cNvPr>
          <p:cNvPicPr>
            <a:picLocks noChangeAspect="1"/>
          </p:cNvPicPr>
          <p:nvPr/>
        </p:nvPicPr>
        <p:blipFill>
          <a:blip r:embed="rId3"/>
          <a:stretch>
            <a:fillRect/>
          </a:stretch>
        </p:blipFill>
        <p:spPr>
          <a:xfrm>
            <a:off x="1713290" y="1462976"/>
            <a:ext cx="1988370" cy="658400"/>
          </a:xfrm>
          <a:prstGeom prst="rect">
            <a:avLst/>
          </a:prstGeom>
        </p:spPr>
      </p:pic>
      <p:pic>
        <p:nvPicPr>
          <p:cNvPr id="5" name="Picture 4">
            <a:extLst>
              <a:ext uri="{FF2B5EF4-FFF2-40B4-BE49-F238E27FC236}">
                <a16:creationId xmlns:a16="http://schemas.microsoft.com/office/drawing/2014/main" id="{6AD13843-BE66-4759-AD49-D90400FF9EE7}"/>
              </a:ext>
            </a:extLst>
          </p:cNvPr>
          <p:cNvPicPr>
            <a:picLocks noChangeAspect="1"/>
          </p:cNvPicPr>
          <p:nvPr/>
        </p:nvPicPr>
        <p:blipFill>
          <a:blip r:embed="rId4"/>
          <a:stretch>
            <a:fillRect/>
          </a:stretch>
        </p:blipFill>
        <p:spPr>
          <a:xfrm>
            <a:off x="1713290" y="2665246"/>
            <a:ext cx="2030066" cy="658400"/>
          </a:xfrm>
          <a:prstGeom prst="rect">
            <a:avLst/>
          </a:prstGeom>
        </p:spPr>
      </p:pic>
      <p:pic>
        <p:nvPicPr>
          <p:cNvPr id="7" name="Picture 6">
            <a:extLst>
              <a:ext uri="{FF2B5EF4-FFF2-40B4-BE49-F238E27FC236}">
                <a16:creationId xmlns:a16="http://schemas.microsoft.com/office/drawing/2014/main" id="{E02AED15-231E-4343-975D-CD6DB4144536}"/>
              </a:ext>
            </a:extLst>
          </p:cNvPr>
          <p:cNvPicPr>
            <a:picLocks noChangeAspect="1"/>
          </p:cNvPicPr>
          <p:nvPr/>
        </p:nvPicPr>
        <p:blipFill>
          <a:blip r:embed="rId5"/>
          <a:stretch>
            <a:fillRect/>
          </a:stretch>
        </p:blipFill>
        <p:spPr>
          <a:xfrm>
            <a:off x="1198725" y="3663578"/>
            <a:ext cx="2544631" cy="1492694"/>
          </a:xfrm>
          <a:prstGeom prst="rect">
            <a:avLst/>
          </a:prstGeom>
        </p:spPr>
      </p:pic>
      <p:pic>
        <p:nvPicPr>
          <p:cNvPr id="8" name="Picture 7">
            <a:extLst>
              <a:ext uri="{FF2B5EF4-FFF2-40B4-BE49-F238E27FC236}">
                <a16:creationId xmlns:a16="http://schemas.microsoft.com/office/drawing/2014/main" id="{91618890-2DB8-4C89-B24E-B778CE2EFC07}"/>
              </a:ext>
            </a:extLst>
          </p:cNvPr>
          <p:cNvPicPr>
            <a:picLocks noChangeAspect="1"/>
          </p:cNvPicPr>
          <p:nvPr/>
        </p:nvPicPr>
        <p:blipFill>
          <a:blip r:embed="rId6"/>
          <a:stretch>
            <a:fillRect/>
          </a:stretch>
        </p:blipFill>
        <p:spPr>
          <a:xfrm>
            <a:off x="902414" y="5239109"/>
            <a:ext cx="2840942" cy="1473834"/>
          </a:xfrm>
          <a:prstGeom prst="rect">
            <a:avLst/>
          </a:prstGeom>
        </p:spPr>
      </p:pic>
    </p:spTree>
    <p:extLst>
      <p:ext uri="{BB962C8B-B14F-4D97-AF65-F5344CB8AC3E}">
        <p14:creationId xmlns:p14="http://schemas.microsoft.com/office/powerpoint/2010/main" val="10141541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46CF-DC21-4C0E-8D90-292388C84655}"/>
              </a:ext>
            </a:extLst>
          </p:cNvPr>
          <p:cNvSpPr>
            <a:spLocks noGrp="1"/>
          </p:cNvSpPr>
          <p:nvPr>
            <p:ph type="title"/>
          </p:nvPr>
        </p:nvSpPr>
        <p:spPr>
          <a:xfrm>
            <a:off x="377951" y="329184"/>
            <a:ext cx="11018520" cy="553998"/>
          </a:xfrm>
        </p:spPr>
        <p:txBody>
          <a:bodyPr/>
          <a:lstStyle/>
          <a:p>
            <a:r>
              <a:rPr lang="en-US" dirty="0">
                <a:solidFill>
                  <a:schemeClr val="accent1"/>
                </a:solidFill>
              </a:rPr>
              <a:t>Show &amp; Tell – what did you code?</a:t>
            </a:r>
          </a:p>
        </p:txBody>
      </p:sp>
      <p:pic>
        <p:nvPicPr>
          <p:cNvPr id="5" name="Content Placeholder 4" descr="A screenshot of a video game&#10;&#10;Description automatically generated">
            <a:extLst>
              <a:ext uri="{FF2B5EF4-FFF2-40B4-BE49-F238E27FC236}">
                <a16:creationId xmlns:a16="http://schemas.microsoft.com/office/drawing/2014/main" id="{27C271D0-5BC4-44EE-AA04-863FBCAB0D1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940307" y="1131062"/>
            <a:ext cx="10311385" cy="5592524"/>
          </a:xfrm>
        </p:spPr>
      </p:pic>
    </p:spTree>
    <p:extLst>
      <p:ext uri="{BB962C8B-B14F-4D97-AF65-F5344CB8AC3E}">
        <p14:creationId xmlns:p14="http://schemas.microsoft.com/office/powerpoint/2010/main" val="41880118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A2B8-A7E4-476F-9DCF-9403ABDEA124}"/>
              </a:ext>
            </a:extLst>
          </p:cNvPr>
          <p:cNvSpPr>
            <a:spLocks noGrp="1"/>
          </p:cNvSpPr>
          <p:nvPr>
            <p:ph type="title"/>
          </p:nvPr>
        </p:nvSpPr>
        <p:spPr>
          <a:xfrm>
            <a:off x="582042" y="1425059"/>
            <a:ext cx="4167887" cy="553998"/>
          </a:xfrm>
        </p:spPr>
        <p:txBody>
          <a:bodyPr/>
          <a:lstStyle/>
          <a:p>
            <a:r>
              <a:rPr lang="en-US" dirty="0"/>
              <a:t>Share your Code</a:t>
            </a:r>
          </a:p>
        </p:txBody>
      </p:sp>
      <p:sp>
        <p:nvSpPr>
          <p:cNvPr id="11" name="Text Placeholder 2">
            <a:extLst>
              <a:ext uri="{FF2B5EF4-FFF2-40B4-BE49-F238E27FC236}">
                <a16:creationId xmlns:a16="http://schemas.microsoft.com/office/drawing/2014/main" id="{801C10ED-92ED-4B58-A6E3-BF4487104982}"/>
              </a:ext>
            </a:extLst>
          </p:cNvPr>
          <p:cNvSpPr txBox="1">
            <a:spLocks/>
          </p:cNvSpPr>
          <p:nvPr/>
        </p:nvSpPr>
        <p:spPr>
          <a:xfrm>
            <a:off x="582042" y="2177209"/>
            <a:ext cx="6921622" cy="263149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8333">
                      <a:schemeClr val="tx1"/>
                    </a:gs>
                    <a:gs pos="26000">
                      <a:schemeClr val="tx1"/>
                    </a:gs>
                  </a:gsLst>
                  <a:lin ang="54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3000"/>
              </a:spcBef>
              <a:buSzTx/>
              <a:buFont typeface="Arial" panose="020B0604020202020204" pitchFamily="34" charset="0"/>
              <a:buChar char="•"/>
              <a:defRPr/>
            </a:pPr>
            <a:r>
              <a:rPr lang="en-US" sz="2400" dirty="0">
                <a:solidFill>
                  <a:srgbClr val="505050"/>
                </a:solidFill>
                <a:latin typeface="Segoe UI" panose="020B0502040204020203" pitchFamily="34" charset="0"/>
              </a:rPr>
              <a:t>Click the Share button in the top left</a:t>
            </a:r>
          </a:p>
          <a:p>
            <a:pPr marL="457200" indent="-457200">
              <a:spcBef>
                <a:spcPts val="3000"/>
              </a:spcBef>
              <a:buSzTx/>
              <a:buFont typeface="Arial" panose="020B0604020202020204" pitchFamily="34" charset="0"/>
              <a:buChar char="•"/>
              <a:defRPr/>
            </a:pPr>
            <a:r>
              <a:rPr lang="en-US" sz="2400" dirty="0">
                <a:solidFill>
                  <a:srgbClr val="505050"/>
                </a:solidFill>
                <a:latin typeface="Segoe UI" panose="020B0502040204020203" pitchFamily="34" charset="0"/>
              </a:rPr>
              <a:t>Give your project a name</a:t>
            </a:r>
          </a:p>
          <a:p>
            <a:pPr marL="457200" indent="-457200">
              <a:spcBef>
                <a:spcPts val="3000"/>
              </a:spcBef>
              <a:buSzTx/>
              <a:buFont typeface="Arial" panose="020B0604020202020204" pitchFamily="34" charset="0"/>
              <a:buChar char="•"/>
              <a:defRPr/>
            </a:pPr>
            <a:r>
              <a:rPr lang="en-US" sz="2400" dirty="0">
                <a:solidFill>
                  <a:srgbClr val="505050"/>
                </a:solidFill>
                <a:latin typeface="Segoe UI" panose="020B0502040204020203" pitchFamily="34" charset="0"/>
              </a:rPr>
              <a:t>Click the Publish Project button</a:t>
            </a:r>
          </a:p>
          <a:p>
            <a:pPr marL="457200" indent="-457200">
              <a:spcBef>
                <a:spcPts val="3000"/>
              </a:spcBef>
              <a:buSzTx/>
              <a:buFont typeface="Arial" panose="020B0604020202020204" pitchFamily="34" charset="0"/>
              <a:buChar char="•"/>
              <a:defRPr/>
            </a:pPr>
            <a:r>
              <a:rPr lang="en-US" sz="2400" dirty="0">
                <a:solidFill>
                  <a:srgbClr val="505050"/>
                </a:solidFill>
                <a:latin typeface="Segoe UI" panose="020B0502040204020203" pitchFamily="34" charset="0"/>
              </a:rPr>
              <a:t>Copy the URL somewhere (or take a picture)</a:t>
            </a:r>
          </a:p>
        </p:txBody>
      </p:sp>
      <p:pic>
        <p:nvPicPr>
          <p:cNvPr id="3" name="Picture 2">
            <a:extLst>
              <a:ext uri="{FF2B5EF4-FFF2-40B4-BE49-F238E27FC236}">
                <a16:creationId xmlns:a16="http://schemas.microsoft.com/office/drawing/2014/main" id="{5CB89634-C097-4408-8A17-007AAA0DE196}"/>
              </a:ext>
            </a:extLst>
          </p:cNvPr>
          <p:cNvPicPr>
            <a:picLocks noChangeAspect="1"/>
          </p:cNvPicPr>
          <p:nvPr/>
        </p:nvPicPr>
        <p:blipFill>
          <a:blip r:embed="rId2"/>
          <a:stretch>
            <a:fillRect/>
          </a:stretch>
        </p:blipFill>
        <p:spPr>
          <a:xfrm>
            <a:off x="6254192" y="2132796"/>
            <a:ext cx="1047896" cy="543001"/>
          </a:xfrm>
          <a:prstGeom prst="rect">
            <a:avLst/>
          </a:prstGeom>
        </p:spPr>
      </p:pic>
      <p:pic>
        <p:nvPicPr>
          <p:cNvPr id="4" name="Picture 3">
            <a:extLst>
              <a:ext uri="{FF2B5EF4-FFF2-40B4-BE49-F238E27FC236}">
                <a16:creationId xmlns:a16="http://schemas.microsoft.com/office/drawing/2014/main" id="{750D3CFF-6F75-4B08-9E53-5480BCC7A90F}"/>
              </a:ext>
            </a:extLst>
          </p:cNvPr>
          <p:cNvPicPr>
            <a:picLocks noChangeAspect="1"/>
          </p:cNvPicPr>
          <p:nvPr/>
        </p:nvPicPr>
        <p:blipFill>
          <a:blip r:embed="rId3"/>
          <a:stretch>
            <a:fillRect/>
          </a:stretch>
        </p:blipFill>
        <p:spPr>
          <a:xfrm>
            <a:off x="7175595" y="2794832"/>
            <a:ext cx="4083391" cy="1697280"/>
          </a:xfrm>
          <a:prstGeom prst="rect">
            <a:avLst/>
          </a:prstGeom>
        </p:spPr>
      </p:pic>
      <p:pic>
        <p:nvPicPr>
          <p:cNvPr id="5" name="Picture 4">
            <a:extLst>
              <a:ext uri="{FF2B5EF4-FFF2-40B4-BE49-F238E27FC236}">
                <a16:creationId xmlns:a16="http://schemas.microsoft.com/office/drawing/2014/main" id="{1F4A6E0E-4350-46F0-BC2D-A26C008C16AB}"/>
              </a:ext>
            </a:extLst>
          </p:cNvPr>
          <p:cNvPicPr>
            <a:picLocks noChangeAspect="1"/>
          </p:cNvPicPr>
          <p:nvPr/>
        </p:nvPicPr>
        <p:blipFill>
          <a:blip r:embed="rId4"/>
          <a:stretch>
            <a:fillRect/>
          </a:stretch>
        </p:blipFill>
        <p:spPr>
          <a:xfrm>
            <a:off x="2665985" y="5006851"/>
            <a:ext cx="5833651" cy="1603082"/>
          </a:xfrm>
          <a:prstGeom prst="rect">
            <a:avLst/>
          </a:prstGeom>
        </p:spPr>
      </p:pic>
    </p:spTree>
    <p:extLst>
      <p:ext uri="{BB962C8B-B14F-4D97-AF65-F5344CB8AC3E}">
        <p14:creationId xmlns:p14="http://schemas.microsoft.com/office/powerpoint/2010/main" val="38584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8B7AA-F92A-48DA-A0D5-2F99DA599C7D}"/>
              </a:ext>
            </a:extLst>
          </p:cNvPr>
          <p:cNvSpPr>
            <a:spLocks noGrp="1"/>
          </p:cNvSpPr>
          <p:nvPr>
            <p:ph type="title"/>
          </p:nvPr>
        </p:nvSpPr>
        <p:spPr>
          <a:xfrm>
            <a:off x="582042" y="1168241"/>
            <a:ext cx="5307712" cy="603409"/>
          </a:xfrm>
        </p:spPr>
        <p:txBody>
          <a:bodyPr/>
          <a:lstStyle/>
          <a:p>
            <a:r>
              <a:rPr lang="en-US" dirty="0"/>
              <a:t>MakeCode for Minecraft</a:t>
            </a:r>
          </a:p>
        </p:txBody>
      </p:sp>
      <p:sp>
        <p:nvSpPr>
          <p:cNvPr id="5" name="Text Placeholder 4">
            <a:extLst>
              <a:ext uri="{FF2B5EF4-FFF2-40B4-BE49-F238E27FC236}">
                <a16:creationId xmlns:a16="http://schemas.microsoft.com/office/drawing/2014/main" id="{A7B0C881-5D46-46B1-94D0-ADD4D93D2F86}"/>
              </a:ext>
            </a:extLst>
          </p:cNvPr>
          <p:cNvSpPr>
            <a:spLocks noGrp="1"/>
          </p:cNvSpPr>
          <p:nvPr>
            <p:ph type="body" sz="quarter" idx="12"/>
          </p:nvPr>
        </p:nvSpPr>
        <p:spPr>
          <a:xfrm>
            <a:off x="582042" y="2017871"/>
            <a:ext cx="11451462" cy="1785104"/>
          </a:xfrm>
        </p:spPr>
        <p:txBody>
          <a:bodyPr/>
          <a:lstStyle/>
          <a:p>
            <a:pPr>
              <a:spcBef>
                <a:spcPts val="600"/>
              </a:spcBef>
              <a:spcAft>
                <a:spcPts val="600"/>
              </a:spcAft>
            </a:pPr>
            <a:r>
              <a:rPr lang="en-US" sz="3200" dirty="0"/>
              <a:t>Please fill out Survey! – </a:t>
            </a:r>
            <a:r>
              <a:rPr lang="en-US" sz="3200" dirty="0">
                <a:solidFill>
                  <a:schemeClr val="accent1"/>
                </a:solidFill>
              </a:rPr>
              <a:t>aka.ms/</a:t>
            </a:r>
            <a:r>
              <a:rPr lang="en-US" sz="3200" dirty="0" err="1">
                <a:solidFill>
                  <a:schemeClr val="accent1"/>
                </a:solidFill>
              </a:rPr>
              <a:t>SurveyMC</a:t>
            </a:r>
            <a:endParaRPr lang="en-US" sz="3200" dirty="0">
              <a:solidFill>
                <a:schemeClr val="accent1"/>
              </a:solidFill>
            </a:endParaRPr>
          </a:p>
          <a:p>
            <a:pPr>
              <a:spcBef>
                <a:spcPts val="600"/>
              </a:spcBef>
              <a:spcAft>
                <a:spcPts val="600"/>
              </a:spcAft>
            </a:pPr>
            <a:r>
              <a:rPr lang="en-US" sz="3200" dirty="0"/>
              <a:t>More about MakeCode – </a:t>
            </a:r>
            <a:r>
              <a:rPr lang="en-US" sz="3200" dirty="0">
                <a:solidFill>
                  <a:schemeClr val="accent1"/>
                </a:solidFill>
              </a:rPr>
              <a:t>makecode.com</a:t>
            </a:r>
          </a:p>
          <a:p>
            <a:pPr>
              <a:spcBef>
                <a:spcPts val="600"/>
              </a:spcBef>
              <a:spcAft>
                <a:spcPts val="600"/>
              </a:spcAft>
            </a:pPr>
            <a:r>
              <a:rPr lang="en-US" sz="3200" dirty="0"/>
              <a:t>Coding with Minecraft – </a:t>
            </a:r>
            <a:r>
              <a:rPr lang="en-US" sz="3200" dirty="0">
                <a:solidFill>
                  <a:schemeClr val="accent1"/>
                </a:solidFill>
              </a:rPr>
              <a:t>minecraft.makecode.com/setup</a:t>
            </a:r>
          </a:p>
        </p:txBody>
      </p:sp>
      <p:pic>
        <p:nvPicPr>
          <p:cNvPr id="7" name="Picture 6" descr="A screenshot of a cell phone&#10;&#10;Description automatically generated">
            <a:extLst>
              <a:ext uri="{FF2B5EF4-FFF2-40B4-BE49-F238E27FC236}">
                <a16:creationId xmlns:a16="http://schemas.microsoft.com/office/drawing/2014/main" id="{FA30E99F-8C8A-4B09-A4B8-F1CD0C03B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888" y="4434495"/>
            <a:ext cx="4418434" cy="1913907"/>
          </a:xfrm>
          <a:prstGeom prst="rect">
            <a:avLst/>
          </a:prstGeom>
          <a:ln>
            <a:noFill/>
          </a:ln>
          <a:effectLst>
            <a:outerShdw blurRad="292100" dist="139700" dir="2700000" algn="tl" rotWithShape="0">
              <a:srgbClr val="333333">
                <a:alpha val="65000"/>
              </a:srgbClr>
            </a:outerShdw>
          </a:effectLst>
        </p:spPr>
      </p:pic>
      <p:pic>
        <p:nvPicPr>
          <p:cNvPr id="3" name="Picture 2" descr="A picture containing toy, LEGO&#10;&#10;Description automatically generated">
            <a:extLst>
              <a:ext uri="{FF2B5EF4-FFF2-40B4-BE49-F238E27FC236}">
                <a16:creationId xmlns:a16="http://schemas.microsoft.com/office/drawing/2014/main" id="{98005C54-AF2C-4EDA-B506-8808DF330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195" y="4489496"/>
            <a:ext cx="2149868" cy="1913907"/>
          </a:xfrm>
          <a:prstGeom prst="rect">
            <a:avLst/>
          </a:prstGeom>
        </p:spPr>
      </p:pic>
    </p:spTree>
    <p:extLst>
      <p:ext uri="{BB962C8B-B14F-4D97-AF65-F5344CB8AC3E}">
        <p14:creationId xmlns:p14="http://schemas.microsoft.com/office/powerpoint/2010/main" val="36019981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 up of a garden&#10;&#10;Description automatically generated">
            <a:extLst>
              <a:ext uri="{FF2B5EF4-FFF2-40B4-BE49-F238E27FC236}">
                <a16:creationId xmlns:a16="http://schemas.microsoft.com/office/drawing/2014/main" id="{37817ED0-70D5-4F7F-9A35-67C3F37702F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 y="-1"/>
            <a:ext cx="12192001" cy="6858001"/>
          </a:xfrm>
        </p:spPr>
      </p:pic>
      <p:sp>
        <p:nvSpPr>
          <p:cNvPr id="4" name="Title 3">
            <a:extLst>
              <a:ext uri="{FF2B5EF4-FFF2-40B4-BE49-F238E27FC236}">
                <a16:creationId xmlns:a16="http://schemas.microsoft.com/office/drawing/2014/main" id="{8BA5BFA9-723E-48E2-96DB-BF9B40E6789A}"/>
              </a:ext>
            </a:extLst>
          </p:cNvPr>
          <p:cNvSpPr>
            <a:spLocks noGrp="1"/>
          </p:cNvSpPr>
          <p:nvPr>
            <p:ph type="title"/>
          </p:nvPr>
        </p:nvSpPr>
        <p:spPr>
          <a:xfrm>
            <a:off x="588263" y="457200"/>
            <a:ext cx="4470972" cy="553998"/>
          </a:xfrm>
        </p:spPr>
        <p:txBody>
          <a:bodyPr/>
          <a:lstStyle/>
          <a:p>
            <a:r>
              <a:rPr lang="en-US" dirty="0">
                <a:solidFill>
                  <a:schemeClr val="bg1"/>
                </a:solidFill>
              </a:rPr>
              <a:t>What is Minecraft?</a:t>
            </a:r>
          </a:p>
        </p:txBody>
      </p:sp>
      <p:sp>
        <p:nvSpPr>
          <p:cNvPr id="8" name="TextBox 7">
            <a:extLst>
              <a:ext uri="{FF2B5EF4-FFF2-40B4-BE49-F238E27FC236}">
                <a16:creationId xmlns:a16="http://schemas.microsoft.com/office/drawing/2014/main" id="{0006EA14-2D1B-4CAB-88D2-8038A4C1008D}"/>
              </a:ext>
            </a:extLst>
          </p:cNvPr>
          <p:cNvSpPr txBox="1"/>
          <p:nvPr/>
        </p:nvSpPr>
        <p:spPr>
          <a:xfrm>
            <a:off x="281136" y="3744809"/>
            <a:ext cx="1647316" cy="430887"/>
          </a:xfrm>
          <a:prstGeom prst="rect">
            <a:avLst/>
          </a:prstGeom>
          <a:noFill/>
        </p:spPr>
        <p:txBody>
          <a:bodyPr wrap="square" lIns="0" tIns="0" rIns="0" bIns="0" rtlCol="0">
            <a:spAutoFit/>
          </a:bodyPr>
          <a:lstStyle/>
          <a:p>
            <a:pPr algn="l"/>
            <a:r>
              <a:rPr lang="en-US" sz="2800" dirty="0">
                <a:solidFill>
                  <a:schemeClr val="bg1"/>
                </a:solidFill>
              </a:rPr>
              <a:t>No Rules</a:t>
            </a:r>
          </a:p>
        </p:txBody>
      </p:sp>
      <p:sp>
        <p:nvSpPr>
          <p:cNvPr id="9" name="TextBox 8">
            <a:extLst>
              <a:ext uri="{FF2B5EF4-FFF2-40B4-BE49-F238E27FC236}">
                <a16:creationId xmlns:a16="http://schemas.microsoft.com/office/drawing/2014/main" id="{6F4AA86B-FF61-4CFF-8453-4A96712B9CF1}"/>
              </a:ext>
            </a:extLst>
          </p:cNvPr>
          <p:cNvSpPr txBox="1"/>
          <p:nvPr/>
        </p:nvSpPr>
        <p:spPr>
          <a:xfrm>
            <a:off x="281136" y="4574685"/>
            <a:ext cx="2392262" cy="430887"/>
          </a:xfrm>
          <a:prstGeom prst="rect">
            <a:avLst/>
          </a:prstGeom>
          <a:noFill/>
        </p:spPr>
        <p:txBody>
          <a:bodyPr wrap="square" lIns="0" tIns="0" rIns="0" bIns="0" rtlCol="0">
            <a:spAutoFit/>
          </a:bodyPr>
          <a:lstStyle/>
          <a:p>
            <a:pPr algn="l"/>
            <a:r>
              <a:rPr lang="en-US" sz="2800" dirty="0">
                <a:solidFill>
                  <a:schemeClr val="bg1"/>
                </a:solidFill>
              </a:rPr>
              <a:t>No end-game </a:t>
            </a:r>
          </a:p>
        </p:txBody>
      </p:sp>
      <p:sp>
        <p:nvSpPr>
          <p:cNvPr id="10" name="TextBox 9">
            <a:extLst>
              <a:ext uri="{FF2B5EF4-FFF2-40B4-BE49-F238E27FC236}">
                <a16:creationId xmlns:a16="http://schemas.microsoft.com/office/drawing/2014/main" id="{9EA4B68E-646B-4B7C-B449-722DE9D02CB3}"/>
              </a:ext>
            </a:extLst>
          </p:cNvPr>
          <p:cNvSpPr txBox="1"/>
          <p:nvPr/>
        </p:nvSpPr>
        <p:spPr>
          <a:xfrm>
            <a:off x="281136" y="5410275"/>
            <a:ext cx="3634729" cy="430887"/>
          </a:xfrm>
          <a:prstGeom prst="rect">
            <a:avLst/>
          </a:prstGeom>
          <a:noFill/>
        </p:spPr>
        <p:txBody>
          <a:bodyPr wrap="square" lIns="0" tIns="0" rIns="0" bIns="0" rtlCol="0">
            <a:spAutoFit/>
          </a:bodyPr>
          <a:lstStyle/>
          <a:p>
            <a:pPr algn="l"/>
            <a:r>
              <a:rPr lang="en-US" sz="2800" dirty="0">
                <a:solidFill>
                  <a:schemeClr val="bg1"/>
                </a:solidFill>
              </a:rPr>
              <a:t>Play the way you want</a:t>
            </a:r>
          </a:p>
        </p:txBody>
      </p:sp>
    </p:spTree>
    <p:extLst>
      <p:ext uri="{BB962C8B-B14F-4D97-AF65-F5344CB8AC3E}">
        <p14:creationId xmlns:p14="http://schemas.microsoft.com/office/powerpoint/2010/main" val="3385962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5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grpId="0" nodeType="after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5B47-07C1-44D0-8174-9C4B50B625A1}"/>
              </a:ext>
            </a:extLst>
          </p:cNvPr>
          <p:cNvSpPr>
            <a:spLocks noGrp="1"/>
          </p:cNvSpPr>
          <p:nvPr>
            <p:ph type="title"/>
          </p:nvPr>
        </p:nvSpPr>
        <p:spPr>
          <a:xfrm>
            <a:off x="523587" y="361942"/>
            <a:ext cx="11018520" cy="553998"/>
          </a:xfrm>
        </p:spPr>
        <p:txBody>
          <a:bodyPr/>
          <a:lstStyle/>
          <a:p>
            <a:r>
              <a:rPr lang="en-US" dirty="0">
                <a:solidFill>
                  <a:schemeClr val="accent1"/>
                </a:solidFill>
              </a:rPr>
              <a:t>Minecraft: Education Edition</a:t>
            </a:r>
          </a:p>
        </p:txBody>
      </p:sp>
      <p:sp>
        <p:nvSpPr>
          <p:cNvPr id="4" name="TextBox 3">
            <a:extLst>
              <a:ext uri="{FF2B5EF4-FFF2-40B4-BE49-F238E27FC236}">
                <a16:creationId xmlns:a16="http://schemas.microsoft.com/office/drawing/2014/main" id="{B2535A59-41DB-41C8-ACC6-38FDE034AB8B}"/>
              </a:ext>
            </a:extLst>
          </p:cNvPr>
          <p:cNvSpPr txBox="1"/>
          <p:nvPr/>
        </p:nvSpPr>
        <p:spPr>
          <a:xfrm>
            <a:off x="523587" y="1186912"/>
            <a:ext cx="4464828" cy="5032147"/>
          </a:xfrm>
          <a:prstGeom prst="rect">
            <a:avLst/>
          </a:prstGeom>
          <a:noFill/>
        </p:spPr>
        <p:txBody>
          <a:bodyPr wrap="square" rtlCol="0">
            <a:spAutoFit/>
          </a:bodyPr>
          <a:lstStyle/>
          <a:p>
            <a:pPr lvl="0"/>
            <a:r>
              <a:rPr lang="en-US" sz="1400" b="1" dirty="0">
                <a:solidFill>
                  <a:srgbClr val="3F9CCC"/>
                </a:solidFill>
              </a:rPr>
              <a:t>Simple, Secure Login</a:t>
            </a:r>
          </a:p>
          <a:p>
            <a:pPr lvl="0"/>
            <a:r>
              <a:rPr lang="en-US" sz="1100" dirty="0">
                <a:latin typeface="Gotham Book" pitchFamily="50" charset="0"/>
                <a:sym typeface="Arial"/>
              </a:rPr>
              <a:t>Students and educators use Office 365 Education accounts to log in to Minecraft: Education Edition. This ensures secure access to the game and student data privacy.</a:t>
            </a:r>
            <a:endParaRPr lang="en-US" sz="1100" dirty="0"/>
          </a:p>
          <a:p>
            <a:pPr lvl="0"/>
            <a:endParaRPr lang="en-US" sz="1400" b="1" dirty="0"/>
          </a:p>
          <a:p>
            <a:pPr lvl="0"/>
            <a:r>
              <a:rPr lang="en-US" sz="1400" b="1" dirty="0">
                <a:solidFill>
                  <a:srgbClr val="3F9CCC"/>
                </a:solidFill>
              </a:rPr>
              <a:t>Education Edition Skins</a:t>
            </a:r>
          </a:p>
          <a:p>
            <a:pPr lvl="0"/>
            <a:r>
              <a:rPr lang="en-US" sz="1100" dirty="0">
                <a:latin typeface="Gotham Book" pitchFamily="50" charset="0"/>
                <a:sym typeface="Arial"/>
              </a:rPr>
              <a:t>Skins allow students to personalize their avatars, increasing student engagement and allowing educators to more easily differentiate students playing together.</a:t>
            </a:r>
          </a:p>
          <a:p>
            <a:pPr lvl="0"/>
            <a:endParaRPr lang="en-US" sz="1400" b="1" dirty="0"/>
          </a:p>
          <a:p>
            <a:pPr lvl="0"/>
            <a:r>
              <a:rPr lang="en-US" sz="1400" b="1" dirty="0">
                <a:solidFill>
                  <a:srgbClr val="3F9CCC"/>
                </a:solidFill>
              </a:rPr>
              <a:t>Flexible Multiplayer</a:t>
            </a:r>
          </a:p>
          <a:p>
            <a:pPr lvl="0"/>
            <a:r>
              <a:rPr lang="en-US" sz="1100" dirty="0">
                <a:latin typeface="Gotham Book" pitchFamily="50" charset="0"/>
                <a:sym typeface="Arial"/>
              </a:rPr>
              <a:t>An entire classroom can play in a world together without any need for an external server.</a:t>
            </a:r>
            <a:endParaRPr lang="en-US" sz="1100" dirty="0"/>
          </a:p>
          <a:p>
            <a:pPr lvl="0"/>
            <a:endParaRPr lang="en-US" sz="1100" b="1" dirty="0"/>
          </a:p>
          <a:p>
            <a:pPr lvl="0"/>
            <a:r>
              <a:rPr lang="en-US" sz="1400" b="1" dirty="0">
                <a:solidFill>
                  <a:srgbClr val="3F9CCC"/>
                </a:solidFill>
              </a:rPr>
              <a:t>Allow and Deny Blocks</a:t>
            </a:r>
          </a:p>
          <a:p>
            <a:pPr lvl="0"/>
            <a:r>
              <a:rPr lang="en-US" sz="1100" dirty="0">
                <a:latin typeface="Gotham Book" pitchFamily="50" charset="0"/>
                <a:sym typeface="Arial"/>
              </a:rPr>
              <a:t>Educators can set editable or immutable areas of the world – allowing, or denying, students the ability to build and focusing the learning to specific spaces. </a:t>
            </a:r>
          </a:p>
          <a:p>
            <a:pPr lvl="0"/>
            <a:endParaRPr lang="en-US" sz="1100" b="1" dirty="0">
              <a:solidFill>
                <a:srgbClr val="3F9CCC"/>
              </a:solidFill>
            </a:endParaRPr>
          </a:p>
          <a:p>
            <a:pPr lvl="0"/>
            <a:r>
              <a:rPr lang="en-US" sz="1400" b="1" dirty="0">
                <a:solidFill>
                  <a:srgbClr val="3F9CCC"/>
                </a:solidFill>
              </a:rPr>
              <a:t>Border Blocks</a:t>
            </a:r>
          </a:p>
          <a:p>
            <a:pPr lvl="0"/>
            <a:r>
              <a:rPr lang="en-US" sz="1100" dirty="0">
                <a:latin typeface="Gotham Book" pitchFamily="50" charset="0"/>
                <a:sym typeface="Arial"/>
              </a:rPr>
              <a:t>Border Blocks help teachers define specific areas in the game that their students can build in. </a:t>
            </a:r>
          </a:p>
          <a:p>
            <a:pPr lvl="0"/>
            <a:endParaRPr lang="en-US" sz="1100" b="1" dirty="0"/>
          </a:p>
          <a:p>
            <a:pPr lvl="0"/>
            <a:r>
              <a:rPr lang="en-US" sz="1400" b="1" dirty="0">
                <a:solidFill>
                  <a:srgbClr val="3F9CCC"/>
                </a:solidFill>
              </a:rPr>
              <a:t>Fixed Inventory</a:t>
            </a:r>
          </a:p>
          <a:p>
            <a:pPr lvl="0"/>
            <a:r>
              <a:rPr lang="en-US" sz="1100" dirty="0">
                <a:latin typeface="Gotham Book" pitchFamily="50" charset="0"/>
                <a:sym typeface="Arial"/>
              </a:rPr>
              <a:t>Fixed Inventory slots provide educators with an opportunity to define specific inventory available to students, such as a camera, portfolio, or other blocks or tools.</a:t>
            </a:r>
          </a:p>
        </p:txBody>
      </p:sp>
      <p:sp>
        <p:nvSpPr>
          <p:cNvPr id="5" name="Rectangle 4"/>
          <p:cNvSpPr/>
          <p:nvPr/>
        </p:nvSpPr>
        <p:spPr>
          <a:xfrm>
            <a:off x="5841299" y="1186912"/>
            <a:ext cx="4974358" cy="3801041"/>
          </a:xfrm>
          <a:prstGeom prst="rect">
            <a:avLst/>
          </a:prstGeom>
        </p:spPr>
        <p:txBody>
          <a:bodyPr wrap="square">
            <a:spAutoFit/>
          </a:bodyPr>
          <a:lstStyle/>
          <a:p>
            <a:pPr lvl="0"/>
            <a:r>
              <a:rPr lang="en-US" sz="1400" b="1" dirty="0">
                <a:solidFill>
                  <a:srgbClr val="3F9CCC"/>
                </a:solidFill>
              </a:rPr>
              <a:t>Non-Player Characters</a:t>
            </a:r>
          </a:p>
          <a:p>
            <a:pPr lvl="0"/>
            <a:r>
              <a:rPr lang="en-US" sz="1100" dirty="0">
                <a:latin typeface="Gotham Book" pitchFamily="50" charset="0"/>
                <a:sym typeface="Arial"/>
              </a:rPr>
              <a:t>A Non-Player Character, or NPC, can be placed in the game to provide information to students, give direction, and link to other resources.</a:t>
            </a:r>
          </a:p>
          <a:p>
            <a:pPr lvl="0"/>
            <a:endParaRPr lang="en-US" sz="1100" b="1" dirty="0"/>
          </a:p>
          <a:p>
            <a:pPr lvl="0"/>
            <a:r>
              <a:rPr lang="en-US" sz="1400" b="1" dirty="0">
                <a:solidFill>
                  <a:srgbClr val="3F9CCC"/>
                </a:solidFill>
              </a:rPr>
              <a:t>Chalkboards</a:t>
            </a:r>
          </a:p>
          <a:p>
            <a:pPr lvl="0"/>
            <a:r>
              <a:rPr lang="en-US" sz="1100" dirty="0">
                <a:latin typeface="Gotham Book" pitchFamily="50" charset="0"/>
                <a:sym typeface="Arial"/>
              </a:rPr>
              <a:t>Educators can use chalkboards to communicate learning goals or challenge students with problems to solve within the game.</a:t>
            </a:r>
          </a:p>
          <a:p>
            <a:pPr lvl="0"/>
            <a:endParaRPr lang="en-US" sz="1400" b="1" dirty="0"/>
          </a:p>
          <a:p>
            <a:pPr lvl="0"/>
            <a:r>
              <a:rPr lang="en-US" sz="1400" b="1" dirty="0">
                <a:solidFill>
                  <a:srgbClr val="3F9CCC"/>
                </a:solidFill>
              </a:rPr>
              <a:t>Camera and Portfolio</a:t>
            </a:r>
          </a:p>
          <a:p>
            <a:pPr lvl="0"/>
            <a:r>
              <a:rPr lang="en-US" sz="1100" dirty="0">
                <a:latin typeface="Gotham Book" pitchFamily="50" charset="0"/>
                <a:sym typeface="Arial"/>
              </a:rPr>
              <a:t>The Camera allows students to capture images of their work. The portfolio is where students save images of the work they’ve captured with the Camera, including an option to add captions.</a:t>
            </a:r>
            <a:endParaRPr lang="en-US" sz="1100" dirty="0"/>
          </a:p>
          <a:p>
            <a:pPr lvl="0"/>
            <a:endParaRPr lang="en-US" sz="1100" b="1" dirty="0"/>
          </a:p>
          <a:p>
            <a:pPr lvl="0"/>
            <a:r>
              <a:rPr lang="en-US" sz="1400" b="1" dirty="0">
                <a:solidFill>
                  <a:srgbClr val="3F9CCC"/>
                </a:solidFill>
              </a:rPr>
              <a:t>Classroom Mode</a:t>
            </a:r>
          </a:p>
          <a:p>
            <a:pPr lvl="0"/>
            <a:r>
              <a:rPr lang="en-US" sz="1100" dirty="0">
                <a:latin typeface="Gotham Book" pitchFamily="50" charset="0"/>
                <a:sym typeface="Arial"/>
              </a:rPr>
              <a:t>Classroom Mode is an extension of Minecraft: Education Edition that provides educators with more control of a Minecraft world and the students within it.</a:t>
            </a:r>
          </a:p>
          <a:p>
            <a:pPr lvl="0"/>
            <a:endParaRPr lang="en-US" sz="1400" b="1" dirty="0"/>
          </a:p>
          <a:p>
            <a:pPr lvl="0"/>
            <a:r>
              <a:rPr lang="en-US" sz="1400" b="1" dirty="0">
                <a:solidFill>
                  <a:srgbClr val="3F9CCC"/>
                </a:solidFill>
              </a:rPr>
              <a:t>Code Builder</a:t>
            </a:r>
          </a:p>
          <a:p>
            <a:pPr lvl="0"/>
            <a:r>
              <a:rPr lang="en-US" sz="1100" dirty="0">
                <a:latin typeface="Gotham Book" pitchFamily="50" charset="0"/>
                <a:sym typeface="Arial"/>
              </a:rPr>
              <a:t>Code Builder is an extension of Minecraft: Education Edition that allows educators and students to connect their Minecraft world to popular learn-to-code platforms.</a:t>
            </a:r>
            <a:endParaRPr lang="en-US" sz="1100" dirty="0"/>
          </a:p>
        </p:txBody>
      </p:sp>
      <p:sp>
        <p:nvSpPr>
          <p:cNvPr id="3" name="Oval 2">
            <a:extLst>
              <a:ext uri="{FF2B5EF4-FFF2-40B4-BE49-F238E27FC236}">
                <a16:creationId xmlns:a16="http://schemas.microsoft.com/office/drawing/2014/main" id="{F6C0E402-93DE-40E2-A1A8-9100E746152D}"/>
              </a:ext>
            </a:extLst>
          </p:cNvPr>
          <p:cNvSpPr/>
          <p:nvPr/>
        </p:nvSpPr>
        <p:spPr bwMode="auto">
          <a:xfrm>
            <a:off x="5270014" y="4195072"/>
            <a:ext cx="5598083" cy="97024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34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C533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E5B61B-8BA2-4815-A5A9-405588731CF8}"/>
              </a:ext>
            </a:extLst>
          </p:cNvPr>
          <p:cNvPicPr>
            <a:picLocks noChangeAspect="1"/>
          </p:cNvPicPr>
          <p:nvPr/>
        </p:nvPicPr>
        <p:blipFill>
          <a:blip r:embed="rId3"/>
          <a:stretch>
            <a:fillRect/>
          </a:stretch>
        </p:blipFill>
        <p:spPr>
          <a:xfrm>
            <a:off x="1288867" y="0"/>
            <a:ext cx="9965703" cy="6858000"/>
          </a:xfrm>
          <a:prstGeom prst="rect">
            <a:avLst/>
          </a:prstGeom>
        </p:spPr>
      </p:pic>
      <p:sp>
        <p:nvSpPr>
          <p:cNvPr id="5" name="Oval 4">
            <a:extLst>
              <a:ext uri="{FF2B5EF4-FFF2-40B4-BE49-F238E27FC236}">
                <a16:creationId xmlns:a16="http://schemas.microsoft.com/office/drawing/2014/main" id="{54735376-DD5F-4240-8FC6-0D6B3EB97A97}"/>
              </a:ext>
            </a:extLst>
          </p:cNvPr>
          <p:cNvSpPr/>
          <p:nvPr/>
        </p:nvSpPr>
        <p:spPr bwMode="auto">
          <a:xfrm>
            <a:off x="9379130" y="5477691"/>
            <a:ext cx="992778" cy="89698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6155FBAD-307D-4398-8342-04F82C80E5CD}"/>
              </a:ext>
            </a:extLst>
          </p:cNvPr>
          <p:cNvSpPr/>
          <p:nvPr/>
        </p:nvSpPr>
        <p:spPr bwMode="auto">
          <a:xfrm>
            <a:off x="4463139" y="2804160"/>
            <a:ext cx="2460173" cy="70104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6082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15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C533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22FE60-8E10-48FE-984A-2F401BDF1068}"/>
              </a:ext>
            </a:extLst>
          </p:cNvPr>
          <p:cNvPicPr>
            <a:picLocks noChangeAspect="1"/>
          </p:cNvPicPr>
          <p:nvPr/>
        </p:nvPicPr>
        <p:blipFill>
          <a:blip r:embed="rId3"/>
          <a:stretch>
            <a:fillRect/>
          </a:stretch>
        </p:blipFill>
        <p:spPr>
          <a:xfrm>
            <a:off x="0" y="0"/>
            <a:ext cx="6786500" cy="5245582"/>
          </a:xfrm>
          <a:prstGeom prst="rect">
            <a:avLst/>
          </a:prstGeom>
        </p:spPr>
      </p:pic>
      <p:sp>
        <p:nvSpPr>
          <p:cNvPr id="6" name="Oval 5">
            <a:extLst>
              <a:ext uri="{FF2B5EF4-FFF2-40B4-BE49-F238E27FC236}">
                <a16:creationId xmlns:a16="http://schemas.microsoft.com/office/drawing/2014/main" id="{B4151E10-2B6E-4789-BBA9-86D86546A451}"/>
              </a:ext>
            </a:extLst>
          </p:cNvPr>
          <p:cNvSpPr/>
          <p:nvPr/>
        </p:nvSpPr>
        <p:spPr bwMode="auto">
          <a:xfrm>
            <a:off x="768381" y="1040703"/>
            <a:ext cx="4439346" cy="55399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CABBDC10-CBD7-4E3C-BD0E-79B087FCC1A8}"/>
              </a:ext>
            </a:extLst>
          </p:cNvPr>
          <p:cNvGrpSpPr/>
          <p:nvPr/>
        </p:nvGrpSpPr>
        <p:grpSpPr>
          <a:xfrm>
            <a:off x="4389120" y="2175751"/>
            <a:ext cx="7802880" cy="4751280"/>
            <a:chOff x="4389120" y="2175751"/>
            <a:chExt cx="7802880" cy="4751280"/>
          </a:xfrm>
        </p:grpSpPr>
        <p:pic>
          <p:nvPicPr>
            <p:cNvPr id="5" name="Picture 4">
              <a:extLst>
                <a:ext uri="{FF2B5EF4-FFF2-40B4-BE49-F238E27FC236}">
                  <a16:creationId xmlns:a16="http://schemas.microsoft.com/office/drawing/2014/main" id="{34BC7302-5A53-46EF-8354-1D08DB9C2D61}"/>
                </a:ext>
              </a:extLst>
            </p:cNvPr>
            <p:cNvPicPr>
              <a:picLocks noChangeAspect="1"/>
            </p:cNvPicPr>
            <p:nvPr/>
          </p:nvPicPr>
          <p:blipFill>
            <a:blip r:embed="rId4"/>
            <a:stretch>
              <a:fillRect/>
            </a:stretch>
          </p:blipFill>
          <p:spPr>
            <a:xfrm>
              <a:off x="4389120" y="2175751"/>
              <a:ext cx="7802880" cy="4751280"/>
            </a:xfrm>
            <a:prstGeom prst="rect">
              <a:avLst/>
            </a:prstGeom>
          </p:spPr>
        </p:pic>
        <p:sp>
          <p:nvSpPr>
            <p:cNvPr id="7" name="Oval 6">
              <a:extLst>
                <a:ext uri="{FF2B5EF4-FFF2-40B4-BE49-F238E27FC236}">
                  <a16:creationId xmlns:a16="http://schemas.microsoft.com/office/drawing/2014/main" id="{10AC2FD2-4746-4D7F-861B-2A4BBD359100}"/>
                </a:ext>
              </a:extLst>
            </p:cNvPr>
            <p:cNvSpPr/>
            <p:nvPr/>
          </p:nvSpPr>
          <p:spPr bwMode="auto">
            <a:xfrm>
              <a:off x="6802655" y="2717074"/>
              <a:ext cx="2975809" cy="424880"/>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78796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339"/>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39D4A60-DCF7-4055-91CD-083A55CA1AA9}"/>
              </a:ext>
            </a:extLst>
          </p:cNvPr>
          <p:cNvGrpSpPr/>
          <p:nvPr/>
        </p:nvGrpSpPr>
        <p:grpSpPr>
          <a:xfrm>
            <a:off x="2367218" y="137160"/>
            <a:ext cx="6920694" cy="6583680"/>
            <a:chOff x="2351315" y="0"/>
            <a:chExt cx="6920694" cy="6583680"/>
          </a:xfrm>
        </p:grpSpPr>
        <p:pic>
          <p:nvPicPr>
            <p:cNvPr id="4" name="Picture 3">
              <a:extLst>
                <a:ext uri="{FF2B5EF4-FFF2-40B4-BE49-F238E27FC236}">
                  <a16:creationId xmlns:a16="http://schemas.microsoft.com/office/drawing/2014/main" id="{055BE567-8AA3-4C5E-9F56-2B0109597D5F}"/>
                </a:ext>
              </a:extLst>
            </p:cNvPr>
            <p:cNvPicPr>
              <a:picLocks noChangeAspect="1"/>
            </p:cNvPicPr>
            <p:nvPr/>
          </p:nvPicPr>
          <p:blipFill>
            <a:blip r:embed="rId3"/>
            <a:stretch>
              <a:fillRect/>
            </a:stretch>
          </p:blipFill>
          <p:spPr>
            <a:xfrm>
              <a:off x="2351315" y="0"/>
              <a:ext cx="6920694" cy="4376147"/>
            </a:xfrm>
            <a:prstGeom prst="rect">
              <a:avLst/>
            </a:prstGeom>
          </p:spPr>
        </p:pic>
        <p:pic>
          <p:nvPicPr>
            <p:cNvPr id="5" name="Picture 4">
              <a:extLst>
                <a:ext uri="{FF2B5EF4-FFF2-40B4-BE49-F238E27FC236}">
                  <a16:creationId xmlns:a16="http://schemas.microsoft.com/office/drawing/2014/main" id="{29A50A7A-C702-4773-9170-B4C78F9DEC34}"/>
                </a:ext>
              </a:extLst>
            </p:cNvPr>
            <p:cNvPicPr>
              <a:picLocks noChangeAspect="1"/>
            </p:cNvPicPr>
            <p:nvPr/>
          </p:nvPicPr>
          <p:blipFill rotWithShape="1">
            <a:blip r:embed="rId4"/>
            <a:srcRect l="40000"/>
            <a:stretch/>
          </p:blipFill>
          <p:spPr>
            <a:xfrm>
              <a:off x="5104147" y="4376147"/>
              <a:ext cx="4167862" cy="2207533"/>
            </a:xfrm>
            <a:prstGeom prst="rect">
              <a:avLst/>
            </a:prstGeom>
          </p:spPr>
        </p:pic>
        <p:pic>
          <p:nvPicPr>
            <p:cNvPr id="6" name="Picture 5">
              <a:extLst>
                <a:ext uri="{FF2B5EF4-FFF2-40B4-BE49-F238E27FC236}">
                  <a16:creationId xmlns:a16="http://schemas.microsoft.com/office/drawing/2014/main" id="{D8505574-54CC-421F-AF3A-EB534E44655C}"/>
                </a:ext>
              </a:extLst>
            </p:cNvPr>
            <p:cNvPicPr>
              <a:picLocks noChangeAspect="1"/>
            </p:cNvPicPr>
            <p:nvPr/>
          </p:nvPicPr>
          <p:blipFill rotWithShape="1">
            <a:blip r:embed="rId5"/>
            <a:srcRect l="1018" r="1"/>
            <a:stretch/>
          </p:blipFill>
          <p:spPr>
            <a:xfrm>
              <a:off x="2351315" y="4219392"/>
              <a:ext cx="2761541" cy="927373"/>
            </a:xfrm>
            <a:prstGeom prst="rect">
              <a:avLst/>
            </a:prstGeom>
          </p:spPr>
        </p:pic>
      </p:grpSp>
      <p:sp>
        <p:nvSpPr>
          <p:cNvPr id="8" name="Oval 7">
            <a:extLst>
              <a:ext uri="{FF2B5EF4-FFF2-40B4-BE49-F238E27FC236}">
                <a16:creationId xmlns:a16="http://schemas.microsoft.com/office/drawing/2014/main" id="{00885E5F-4A35-48BB-9C75-78E185960238}"/>
              </a:ext>
            </a:extLst>
          </p:cNvPr>
          <p:cNvSpPr/>
          <p:nvPr/>
        </p:nvSpPr>
        <p:spPr bwMode="auto">
          <a:xfrm>
            <a:off x="5025224" y="714700"/>
            <a:ext cx="1351722" cy="414386"/>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26E6E88-9686-423F-B790-8120A3E7C81A}"/>
              </a:ext>
            </a:extLst>
          </p:cNvPr>
          <p:cNvSpPr/>
          <p:nvPr/>
        </p:nvSpPr>
        <p:spPr bwMode="auto">
          <a:xfrm>
            <a:off x="5151704" y="1423691"/>
            <a:ext cx="1351722" cy="414386"/>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A72005A-29A9-4843-8136-CA7F3C2005EE}"/>
              </a:ext>
            </a:extLst>
          </p:cNvPr>
          <p:cNvSpPr/>
          <p:nvPr/>
        </p:nvSpPr>
        <p:spPr bwMode="auto">
          <a:xfrm>
            <a:off x="5241234" y="4768156"/>
            <a:ext cx="587072" cy="33538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503C24F-2F39-46D5-99E3-1940F8D60BD4}"/>
              </a:ext>
            </a:extLst>
          </p:cNvPr>
          <p:cNvSpPr/>
          <p:nvPr/>
        </p:nvSpPr>
        <p:spPr bwMode="auto">
          <a:xfrm>
            <a:off x="4746929" y="5683230"/>
            <a:ext cx="2854967" cy="1037610"/>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292BD8E3-7C75-49CE-808A-7A6EEB24E674}"/>
              </a:ext>
            </a:extLst>
          </p:cNvPr>
          <p:cNvSpPr/>
          <p:nvPr/>
        </p:nvSpPr>
        <p:spPr bwMode="auto">
          <a:xfrm>
            <a:off x="3129910" y="2149019"/>
            <a:ext cx="1236155" cy="33538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D840336-AFAF-4438-B1A5-AB881E5594A5}"/>
              </a:ext>
            </a:extLst>
          </p:cNvPr>
          <p:cNvPicPr>
            <a:picLocks noChangeAspect="1"/>
          </p:cNvPicPr>
          <p:nvPr/>
        </p:nvPicPr>
        <p:blipFill>
          <a:blip r:embed="rId6"/>
          <a:stretch>
            <a:fillRect/>
          </a:stretch>
        </p:blipFill>
        <p:spPr>
          <a:xfrm>
            <a:off x="5317338" y="2109415"/>
            <a:ext cx="3922078" cy="452396"/>
          </a:xfrm>
          <a:prstGeom prst="rect">
            <a:avLst/>
          </a:prstGeom>
        </p:spPr>
      </p:pic>
      <p:sp>
        <p:nvSpPr>
          <p:cNvPr id="14" name="Oval 13">
            <a:extLst>
              <a:ext uri="{FF2B5EF4-FFF2-40B4-BE49-F238E27FC236}">
                <a16:creationId xmlns:a16="http://schemas.microsoft.com/office/drawing/2014/main" id="{AD835F7C-CFCD-474D-8720-B29666BAC794}"/>
              </a:ext>
            </a:extLst>
          </p:cNvPr>
          <p:cNvSpPr/>
          <p:nvPr/>
        </p:nvSpPr>
        <p:spPr bwMode="auto">
          <a:xfrm>
            <a:off x="5128757" y="2132682"/>
            <a:ext cx="1351722" cy="414386"/>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8016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8F6AE-CE76-4613-B7D1-634CE2CEDD8E}"/>
              </a:ext>
            </a:extLst>
          </p:cNvPr>
          <p:cNvPicPr>
            <a:picLocks noChangeAspect="1"/>
          </p:cNvPicPr>
          <p:nvPr/>
        </p:nvPicPr>
        <p:blipFill>
          <a:blip r:embed="rId3"/>
          <a:stretch>
            <a:fillRect/>
          </a:stretch>
        </p:blipFill>
        <p:spPr>
          <a:xfrm>
            <a:off x="493345" y="8296"/>
            <a:ext cx="11150123" cy="6857027"/>
          </a:xfrm>
          <a:prstGeom prst="rect">
            <a:avLst/>
          </a:prstGeom>
        </p:spPr>
      </p:pic>
      <p:sp>
        <p:nvSpPr>
          <p:cNvPr id="8" name="Rectangle 7">
            <a:extLst>
              <a:ext uri="{FF2B5EF4-FFF2-40B4-BE49-F238E27FC236}">
                <a16:creationId xmlns:a16="http://schemas.microsoft.com/office/drawing/2014/main" id="{0FB06B47-FA51-46AD-9C93-7960B1C92B64}"/>
              </a:ext>
            </a:extLst>
          </p:cNvPr>
          <p:cNvSpPr/>
          <p:nvPr/>
        </p:nvSpPr>
        <p:spPr bwMode="auto">
          <a:xfrm>
            <a:off x="4823128" y="2681980"/>
            <a:ext cx="597617" cy="522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3488E67A-D682-4AC9-8779-BABD8AA87DE1}"/>
              </a:ext>
            </a:extLst>
          </p:cNvPr>
          <p:cNvSpPr/>
          <p:nvPr/>
        </p:nvSpPr>
        <p:spPr bwMode="auto">
          <a:xfrm>
            <a:off x="4228448" y="4474830"/>
            <a:ext cx="2091658" cy="62715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E612DF5C-1AE3-4DCA-A059-7796485AD8C3}"/>
              </a:ext>
            </a:extLst>
          </p:cNvPr>
          <p:cNvSpPr/>
          <p:nvPr/>
        </p:nvSpPr>
        <p:spPr bwMode="auto">
          <a:xfrm>
            <a:off x="4225511" y="3204894"/>
            <a:ext cx="1870489" cy="522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a:extLst>
              <a:ext uri="{FF2B5EF4-FFF2-40B4-BE49-F238E27FC236}">
                <a16:creationId xmlns:a16="http://schemas.microsoft.com/office/drawing/2014/main" id="{CF6DB347-9197-4E98-83E4-3E14B3A5CC94}"/>
              </a:ext>
            </a:extLst>
          </p:cNvPr>
          <p:cNvSpPr txBox="1"/>
          <p:nvPr/>
        </p:nvSpPr>
        <p:spPr>
          <a:xfrm>
            <a:off x="6957391" y="938254"/>
            <a:ext cx="397566" cy="492443"/>
          </a:xfrm>
          <a:prstGeom prst="rect">
            <a:avLst/>
          </a:prstGeom>
          <a:noFill/>
          <a:ln w="25400">
            <a:solidFill>
              <a:schemeClr val="tx1"/>
            </a:solidFill>
          </a:ln>
        </p:spPr>
        <p:txBody>
          <a:bodyPr wrap="square" lIns="91440" tIns="91440" rIns="91440" bIns="91440" rtlCol="0">
            <a:spAutoFit/>
          </a:bodyPr>
          <a:lstStyle/>
          <a:p>
            <a:pPr algn="ctr"/>
            <a:r>
              <a:rPr lang="en-US" sz="2000" b="1" dirty="0">
                <a:gradFill>
                  <a:gsLst>
                    <a:gs pos="2917">
                      <a:schemeClr val="tx1"/>
                    </a:gs>
                    <a:gs pos="30000">
                      <a:schemeClr val="tx1"/>
                    </a:gs>
                  </a:gsLst>
                  <a:lin ang="5400000" scaled="0"/>
                </a:gradFill>
              </a:rPr>
              <a:t>T</a:t>
            </a:r>
          </a:p>
        </p:txBody>
      </p:sp>
      <p:sp>
        <p:nvSpPr>
          <p:cNvPr id="3" name="TextBox 2">
            <a:extLst>
              <a:ext uri="{FF2B5EF4-FFF2-40B4-BE49-F238E27FC236}">
                <a16:creationId xmlns:a16="http://schemas.microsoft.com/office/drawing/2014/main" id="{042927DD-DA75-4786-9FE3-B12AD168FD99}"/>
              </a:ext>
            </a:extLst>
          </p:cNvPr>
          <p:cNvSpPr txBox="1"/>
          <p:nvPr/>
        </p:nvSpPr>
        <p:spPr>
          <a:xfrm>
            <a:off x="7569642" y="1030586"/>
            <a:ext cx="360194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Opens the chat window</a:t>
            </a:r>
          </a:p>
        </p:txBody>
      </p:sp>
    </p:spTree>
    <p:extLst>
      <p:ext uri="{BB962C8B-B14F-4D97-AF65-F5344CB8AC3E}">
        <p14:creationId xmlns:p14="http://schemas.microsoft.com/office/powerpoint/2010/main" val="27134129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2A54-859F-44B5-8B55-A1C0C69E2ACC}"/>
              </a:ext>
            </a:extLst>
          </p:cNvPr>
          <p:cNvSpPr>
            <a:spLocks noGrp="1"/>
          </p:cNvSpPr>
          <p:nvPr>
            <p:ph type="title"/>
          </p:nvPr>
        </p:nvSpPr>
        <p:spPr/>
        <p:txBody>
          <a:bodyPr/>
          <a:lstStyle/>
          <a:p>
            <a:r>
              <a:rPr lang="en-US" dirty="0">
                <a:solidFill>
                  <a:schemeClr val="accent1"/>
                </a:solidFill>
              </a:rPr>
              <a:t>New to Playing Minecraft Challenges</a:t>
            </a:r>
          </a:p>
        </p:txBody>
      </p:sp>
      <p:sp>
        <p:nvSpPr>
          <p:cNvPr id="3" name="Text Placeholder 2">
            <a:extLst>
              <a:ext uri="{FF2B5EF4-FFF2-40B4-BE49-F238E27FC236}">
                <a16:creationId xmlns:a16="http://schemas.microsoft.com/office/drawing/2014/main" id="{D3F5634D-894B-4BB9-9000-3D35DD481091}"/>
              </a:ext>
            </a:extLst>
          </p:cNvPr>
          <p:cNvSpPr>
            <a:spLocks noGrp="1"/>
          </p:cNvSpPr>
          <p:nvPr>
            <p:ph type="body" sz="quarter" idx="10"/>
          </p:nvPr>
        </p:nvSpPr>
        <p:spPr>
          <a:xfrm>
            <a:off x="694911" y="1451642"/>
            <a:ext cx="11248458" cy="4524315"/>
          </a:xfrm>
        </p:spPr>
        <p:txBody>
          <a:bodyPr/>
          <a:lstStyle/>
          <a:p>
            <a:pPr>
              <a:spcBef>
                <a:spcPts val="1200"/>
              </a:spcBef>
              <a:buFont typeface="Arial" panose="020B0604020202020204" pitchFamily="34" charset="0"/>
              <a:buChar char="•"/>
            </a:pPr>
            <a:r>
              <a:rPr lang="en-US" dirty="0"/>
              <a:t>Move forward, backwards, left and right ( WASD )</a:t>
            </a:r>
          </a:p>
          <a:p>
            <a:pPr>
              <a:spcBef>
                <a:spcPts val="1200"/>
              </a:spcBef>
              <a:buFont typeface="Arial" panose="020B0604020202020204" pitchFamily="34" charset="0"/>
              <a:buChar char="•"/>
            </a:pPr>
            <a:r>
              <a:rPr lang="en-US" dirty="0"/>
              <a:t>Look around ( mouse )</a:t>
            </a:r>
          </a:p>
          <a:p>
            <a:pPr>
              <a:spcBef>
                <a:spcPts val="1200"/>
              </a:spcBef>
              <a:buFont typeface="Arial" panose="020B0604020202020204" pitchFamily="34" charset="0"/>
              <a:buChar char="•"/>
            </a:pPr>
            <a:r>
              <a:rPr lang="en-US" dirty="0"/>
              <a:t>Jump up onto a block ( W + Space bar )</a:t>
            </a:r>
          </a:p>
          <a:p>
            <a:pPr>
              <a:spcBef>
                <a:spcPts val="1200"/>
              </a:spcBef>
              <a:buFont typeface="Arial" panose="020B0604020202020204" pitchFamily="34" charset="0"/>
              <a:buChar char="•"/>
            </a:pPr>
            <a:r>
              <a:rPr lang="en-US" dirty="0"/>
              <a:t>Fly ( double-tap Space bar )</a:t>
            </a:r>
          </a:p>
          <a:p>
            <a:pPr>
              <a:spcBef>
                <a:spcPts val="1200"/>
              </a:spcBef>
              <a:buFont typeface="Arial" panose="020B0604020202020204" pitchFamily="34" charset="0"/>
              <a:buChar char="•"/>
            </a:pPr>
            <a:r>
              <a:rPr lang="en-US" dirty="0"/>
              <a:t>Break a block ( mouse left-click )</a:t>
            </a:r>
          </a:p>
          <a:p>
            <a:pPr>
              <a:spcBef>
                <a:spcPts val="1200"/>
              </a:spcBef>
              <a:buFont typeface="Arial" panose="020B0604020202020204" pitchFamily="34" charset="0"/>
              <a:buChar char="•"/>
            </a:pPr>
            <a:r>
              <a:rPr lang="en-US" dirty="0"/>
              <a:t>Put block into Toolbar</a:t>
            </a:r>
          </a:p>
          <a:p>
            <a:pPr marL="903836" indent="-457200">
              <a:spcBef>
                <a:spcPts val="1200"/>
              </a:spcBef>
              <a:buFont typeface="Arial" panose="020B0604020202020204" pitchFamily="34" charset="0"/>
              <a:buChar char="•"/>
            </a:pPr>
            <a:r>
              <a:rPr lang="en-US" dirty="0"/>
              <a:t>Open Inventory ( E )</a:t>
            </a:r>
          </a:p>
          <a:p>
            <a:pPr marL="903836" indent="-457200">
              <a:spcBef>
                <a:spcPts val="1200"/>
              </a:spcBef>
              <a:buFont typeface="Arial" panose="020B0604020202020204" pitchFamily="34" charset="0"/>
              <a:buChar char="•"/>
            </a:pPr>
            <a:r>
              <a:rPr lang="en-US" dirty="0"/>
              <a:t>Click and release to move blocks over</a:t>
            </a:r>
          </a:p>
        </p:txBody>
      </p:sp>
      <p:pic>
        <p:nvPicPr>
          <p:cNvPr id="5" name="Picture 4" descr="A close up of a box&#10;&#10;Description automatically generated">
            <a:extLst>
              <a:ext uri="{FF2B5EF4-FFF2-40B4-BE49-F238E27FC236}">
                <a16:creationId xmlns:a16="http://schemas.microsoft.com/office/drawing/2014/main" id="{67006529-208F-45F7-9D0B-4CF950199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5078" y="3429000"/>
            <a:ext cx="3228926" cy="3228926"/>
          </a:xfrm>
          <a:prstGeom prst="rect">
            <a:avLst/>
          </a:prstGeom>
        </p:spPr>
      </p:pic>
    </p:spTree>
    <p:extLst>
      <p:ext uri="{BB962C8B-B14F-4D97-AF65-F5344CB8AC3E}">
        <p14:creationId xmlns:p14="http://schemas.microsoft.com/office/powerpoint/2010/main" val="2269350278"/>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B13CF6A1FCF441A3592EA7FAFEFE65" ma:contentTypeVersion="10" ma:contentTypeDescription="Create a new document." ma:contentTypeScope="" ma:versionID="375863a9ac878ab6c1e48409f693dc8f">
  <xsd:schema xmlns:xsd="http://www.w3.org/2001/XMLSchema" xmlns:xs="http://www.w3.org/2001/XMLSchema" xmlns:p="http://schemas.microsoft.com/office/2006/metadata/properties" xmlns:ns2="1df7fd81-816f-4577-84a0-f5d30787f14f" xmlns:ns3="f0907d23-49e3-493b-9f22-dc4a04de4615" targetNamespace="http://schemas.microsoft.com/office/2006/metadata/properties" ma:root="true" ma:fieldsID="292fc5a34bce5d734e9d513b0ca1bcc6" ns2:_="" ns3:_="">
    <xsd:import namespace="1df7fd81-816f-4577-84a0-f5d30787f14f"/>
    <xsd:import namespace="f0907d23-49e3-493b-9f22-dc4a04de461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f7fd81-816f-4577-84a0-f5d30787f1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907d23-49e3-493b-9f22-dc4a04de461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df7fd81-816f-4577-84a0-f5d30787f14f" xsi:nil="true"/>
  </documentManagement>
</p:properties>
</file>

<file path=customXml/itemProps1.xml><?xml version="1.0" encoding="utf-8"?>
<ds:datastoreItem xmlns:ds="http://schemas.openxmlformats.org/officeDocument/2006/customXml" ds:itemID="{D7AB7430-A0A4-4D29-9124-703A3721EFFA}"/>
</file>

<file path=customXml/itemProps2.xml><?xml version="1.0" encoding="utf-8"?>
<ds:datastoreItem xmlns:ds="http://schemas.openxmlformats.org/officeDocument/2006/customXml" ds:itemID="{0C79E57F-F0EF-46A0-AD59-40B35ADCA908}"/>
</file>

<file path=customXml/itemProps3.xml><?xml version="1.0" encoding="utf-8"?>
<ds:datastoreItem xmlns:ds="http://schemas.openxmlformats.org/officeDocument/2006/customXml" ds:itemID="{B08AF657-EDC0-4F04-8E58-00CDF7C5C9E9}"/>
</file>

<file path=docProps/app.xml><?xml version="1.0" encoding="utf-8"?>
<Properties xmlns="http://schemas.openxmlformats.org/officeDocument/2006/extended-properties" xmlns:vt="http://schemas.openxmlformats.org/officeDocument/2006/docPropsVTypes">
  <Template>Build2019_Breakout_Template_FINAL</Template>
  <TotalTime>970</TotalTime>
  <Words>3158</Words>
  <Application>Microsoft Office PowerPoint</Application>
  <PresentationFormat>Widescreen</PresentationFormat>
  <Paragraphs>319</Paragraphs>
  <Slides>27</Slides>
  <Notes>26</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Consolas</vt:lpstr>
      <vt:lpstr>Gotham Book</vt:lpstr>
      <vt:lpstr>Segoe UI</vt:lpstr>
      <vt:lpstr>Segoe UI Semibold</vt:lpstr>
      <vt:lpstr>Segoe UI Semilight</vt:lpstr>
      <vt:lpstr>Wingdings</vt:lpstr>
      <vt:lpstr>9-51056_Build 2019 Breakout_White Template</vt:lpstr>
      <vt:lpstr>9-51056_Build 2019 Breakout_Black Template</vt:lpstr>
      <vt:lpstr>Setup and Timing</vt:lpstr>
      <vt:lpstr>Microsoft MakeCode  for Minecraft</vt:lpstr>
      <vt:lpstr>What is Minecraft?</vt:lpstr>
      <vt:lpstr>Minecraft: Education Edition</vt:lpstr>
      <vt:lpstr>PowerPoint Presentation</vt:lpstr>
      <vt:lpstr>PowerPoint Presentation</vt:lpstr>
      <vt:lpstr>PowerPoint Presentation</vt:lpstr>
      <vt:lpstr>PowerPoint Presentation</vt:lpstr>
      <vt:lpstr>New to Playing Minecraft Challenges</vt:lpstr>
      <vt:lpstr>Open MakeCode</vt:lpstr>
      <vt:lpstr>MakeCode Home Page</vt:lpstr>
      <vt:lpstr>Editor</vt:lpstr>
      <vt:lpstr>JavaScript</vt:lpstr>
      <vt:lpstr>Events</vt:lpstr>
      <vt:lpstr>Coding Challenge #1  Flower Trail</vt:lpstr>
      <vt:lpstr>PowerPoint Presentation</vt:lpstr>
      <vt:lpstr>Positions &amp; Coordinates in Minecraft</vt:lpstr>
      <vt:lpstr>PowerPoint Presentation</vt:lpstr>
      <vt:lpstr>Coding Challenge #2  Glass Box</vt:lpstr>
      <vt:lpstr>PowerPoint Presentation</vt:lpstr>
      <vt:lpstr>The Agent</vt:lpstr>
      <vt:lpstr>Coding Challenge #3  Build walls of a house with the Agent</vt:lpstr>
      <vt:lpstr>PowerPoint Presentation</vt:lpstr>
      <vt:lpstr>Additional Coding Challenge Ideas</vt:lpstr>
      <vt:lpstr>Show &amp; Tell – what did you code?</vt:lpstr>
      <vt:lpstr>Share your Code</vt:lpstr>
      <vt:lpstr>MakeCode for Minecraft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MakeCode for Minecraft</dc:title>
  <dc:creator>Jacqueline Russell</dc:creator>
  <cp:lastModifiedBy>Jacqueline Russell</cp:lastModifiedBy>
  <cp:revision>57</cp:revision>
  <dcterms:created xsi:type="dcterms:W3CDTF">2019-04-19T21:58:19Z</dcterms:created>
  <dcterms:modified xsi:type="dcterms:W3CDTF">2019-05-03T18:25:09Z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jacqchen@microsoft.com</vt:lpwstr>
  </property>
  <property fmtid="{D5CDD505-2E9C-101B-9397-08002B2CF9AE}" pid="5" name="MSIP_Label_f42aa342-8706-4288-bd11-ebb85995028c_SetDate">
    <vt:lpwstr>2019-04-19T23:33:54.3742181Z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4ff18124-1001-4132-bdca-5f70d6869cd9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0x0101000DB13CF6A1FCF441A3592EA7FAFEFE65</vt:lpwstr>
  </property>
</Properties>
</file>